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sldIdLst>
    <p:sldId id="260" r:id="rId2"/>
    <p:sldId id="2142533545" r:id="rId3"/>
    <p:sldId id="2142533542" r:id="rId4"/>
    <p:sldId id="2142533543" r:id="rId5"/>
    <p:sldId id="2142533563" r:id="rId6"/>
    <p:sldId id="2142533547" r:id="rId7"/>
    <p:sldId id="2142533540" r:id="rId8"/>
    <p:sldId id="2142533530" r:id="rId9"/>
    <p:sldId id="280" r:id="rId10"/>
    <p:sldId id="2142533539" r:id="rId11"/>
    <p:sldId id="2142533538" r:id="rId12"/>
    <p:sldId id="2142533546" r:id="rId13"/>
    <p:sldId id="2142533548" r:id="rId14"/>
    <p:sldId id="2142533549" r:id="rId15"/>
    <p:sldId id="2142533465" r:id="rId16"/>
    <p:sldId id="2142533454" r:id="rId17"/>
    <p:sldId id="2142533460" r:id="rId18"/>
    <p:sldId id="2142533537" r:id="rId19"/>
    <p:sldId id="267" r:id="rId20"/>
    <p:sldId id="2142533453" r:id="rId21"/>
    <p:sldId id="2142533458" r:id="rId22"/>
    <p:sldId id="2142533459" r:id="rId23"/>
    <p:sldId id="2142533550" r:id="rId24"/>
    <p:sldId id="2142533456" r:id="rId25"/>
    <p:sldId id="2142533462" r:id="rId26"/>
    <p:sldId id="2142533464" r:id="rId27"/>
    <p:sldId id="2142533461" r:id="rId28"/>
    <p:sldId id="2142533553" r:id="rId29"/>
    <p:sldId id="2142533481" r:id="rId30"/>
    <p:sldId id="2142533466" r:id="rId31"/>
    <p:sldId id="2142533515" r:id="rId32"/>
    <p:sldId id="2142533471" r:id="rId33"/>
    <p:sldId id="2142533467" r:id="rId34"/>
    <p:sldId id="2142533468" r:id="rId35"/>
    <p:sldId id="2142533474" r:id="rId36"/>
    <p:sldId id="2142533473" r:id="rId37"/>
    <p:sldId id="2142533469" r:id="rId38"/>
    <p:sldId id="2142533475" r:id="rId39"/>
    <p:sldId id="2142533470" r:id="rId40"/>
    <p:sldId id="2142533555" r:id="rId41"/>
    <p:sldId id="2142533478" r:id="rId42"/>
    <p:sldId id="2142533554" r:id="rId43"/>
    <p:sldId id="2142533476" r:id="rId44"/>
    <p:sldId id="2142533566" r:id="rId45"/>
    <p:sldId id="2142533489" r:id="rId46"/>
    <p:sldId id="289" r:id="rId47"/>
    <p:sldId id="2142533490" r:id="rId48"/>
    <p:sldId id="288" r:id="rId49"/>
    <p:sldId id="2142533493" r:id="rId50"/>
    <p:sldId id="2142533496" r:id="rId51"/>
    <p:sldId id="2142533495" r:id="rId52"/>
    <p:sldId id="287" r:id="rId53"/>
    <p:sldId id="2142533516" r:id="rId54"/>
    <p:sldId id="2142533517" r:id="rId55"/>
    <p:sldId id="2142533556" r:id="rId56"/>
    <p:sldId id="2142533557" r:id="rId57"/>
    <p:sldId id="285" r:id="rId58"/>
    <p:sldId id="2142533482" r:id="rId59"/>
    <p:sldId id="2142533569" r:id="rId60"/>
    <p:sldId id="2142533560" r:id="rId61"/>
    <p:sldId id="2142533561" r:id="rId62"/>
    <p:sldId id="2142533562" r:id="rId63"/>
    <p:sldId id="2142533519" r:id="rId64"/>
    <p:sldId id="2142533484" r:id="rId65"/>
    <p:sldId id="2142533500" r:id="rId66"/>
    <p:sldId id="2142533501" r:id="rId67"/>
    <p:sldId id="2142533485" r:id="rId68"/>
    <p:sldId id="2142533502" r:id="rId69"/>
    <p:sldId id="296" r:id="rId70"/>
    <p:sldId id="2142533504" r:id="rId71"/>
    <p:sldId id="2142533483" r:id="rId72"/>
    <p:sldId id="2142533520" r:id="rId73"/>
    <p:sldId id="2142533488" r:id="rId74"/>
    <p:sldId id="2142533521" r:id="rId75"/>
    <p:sldId id="2142533487" r:id="rId76"/>
    <p:sldId id="2142533513" r:id="rId77"/>
    <p:sldId id="2142533523" r:id="rId78"/>
    <p:sldId id="2142533528" r:id="rId79"/>
    <p:sldId id="2142533571" r:id="rId80"/>
    <p:sldId id="2142533558" r:id="rId81"/>
    <p:sldId id="2142533570" r:id="rId82"/>
    <p:sldId id="2142533559" r:id="rId83"/>
    <p:sldId id="2142533531" r:id="rId84"/>
    <p:sldId id="2142533532" r:id="rId85"/>
    <p:sldId id="2142533533" r:id="rId86"/>
    <p:sldId id="2142533534" r:id="rId87"/>
    <p:sldId id="2142533536" r:id="rId88"/>
    <p:sldId id="2142533535" r:id="rId89"/>
    <p:sldId id="2142533450" r:id="rId90"/>
    <p:sldId id="2142533505" r:id="rId91"/>
    <p:sldId id="2142533506" r:id="rId92"/>
    <p:sldId id="2142533512" r:id="rId93"/>
    <p:sldId id="2142533507" r:id="rId94"/>
    <p:sldId id="2142533508" r:id="rId95"/>
    <p:sldId id="834" r:id="rId96"/>
    <p:sldId id="2142533509" r:id="rId97"/>
    <p:sldId id="2142533510" r:id="rId98"/>
    <p:sldId id="2142533511" r:id="rId99"/>
    <p:sldId id="2142533527" r:id="rId100"/>
    <p:sldId id="290" r:id="rId10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9E76FD-91C7-C586-6934-D25FAAA99078}" name="陳沛志 Tony Chen" initials="沛陳" userId="S::Tony_Chen@walsin.com::630b8787-9021-4001-b6d9-6019b61041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551"/>
    <a:srgbClr val="EFEFEF"/>
    <a:srgbClr val="595959"/>
    <a:srgbClr val="526680"/>
    <a:srgbClr val="758AA7"/>
    <a:srgbClr val="8497B0"/>
    <a:srgbClr val="70A4CB"/>
    <a:srgbClr val="0D0D0D"/>
    <a:srgbClr val="D9D9D9"/>
    <a:srgbClr val="B2C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404" autoAdjust="0"/>
  </p:normalViewPr>
  <p:slideViewPr>
    <p:cSldViewPr snapToGrid="0">
      <p:cViewPr varScale="1">
        <p:scale>
          <a:sx n="90" d="100"/>
          <a:sy n="90" d="100"/>
        </p:scale>
        <p:origin x="13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8/10/relationships/authors" Target="author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BEF94-E9E2-43DC-A674-F18AE8E24F20}" type="datetimeFigureOut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A5EA7-3098-4020-8C35-477EBA730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809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聊天機器人：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透過識別關鍵實體來幫助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OpenAI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的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ChatGPT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等聊天機器人理解用戶查詢。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客戶支持：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它按產品名稱組織客戶回饋，從而加快時間。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財經：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從財務報告中提取關鍵數據，以幫助進行趨勢分析和風險評估。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衛生保健：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它從臨床記錄中提取重要訊息，促進更快的數據分析。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人力資源：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它透過總結申請人資料和傳達員工回饋來簡化招募。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新聞提供者：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將內容分類為相關資訊和趨勢，從而加快報告速度。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推薦引擎：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像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Netflix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這樣的公司使用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根據用戶行為提供個人化推薦。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搜索引擎：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透過對網頁內容進行分類，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提高了搜尋結果的準確性。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情緒分析：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從評論中提取品牌提及，為情感分析工具提供支援。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493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NumPy is the fundamental package for scientific computing in Python. It is a Python library that provides a multidimensional array object, various derived objects (such as masked arrays and matrices), and an assortment of routines for fast operations on arrays, including mathematical, logical, shape manipulation, sorting, selecting, I/O, discrete Fourier transforms, basic linear algebra, basic statistical operations, random simulation and much more.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2439B-4762-4B17-A0A7-73C43562923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96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NumPy is the fundamental package for scientific computing in Python. It is a Python library that provides a multidimensional array object, various derived objects (such as masked arrays and matrices), and an assortment of routines for fast operations on arrays, including mathematical, logical, shape manipulation, sorting, selecting, I/O, discrete Fourier transforms, basic linear algebra, basic statistical operations, random simulation and much more.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2439B-4762-4B17-A0A7-73C43562923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332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937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548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https://medium.com/%E6%95%B8%E5%AD%B8-%E4%BA%BA%E5%B7%A5%E6%99%BA%E6%85%A7%E8%88%87%E8%9F%92%E8%9B%87/%E6%8E%A8%E8%96%A6%E7%B3%BB%E7%B5%B1%E5%AF%A6%E5%8B%99-%E4%B8%80-embedding-%E6%8A%80%E5%B7%A7-a4cc69775b18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838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044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https://medium.com/@d101201007/%E6%A9%9F%E5%99%A8%E5%AD%B8%E7%BF%92-multinomialnb-%E8%B2%9D%E6%B0%8F-%E8%B2%9D%E8%91%89%E6%B0%8F-%E5%88%86%E9%A1%9E-df1d59b6fd9d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868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591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https://qiubite31.github.io/2017/05/31/Hidden_Markov_Model_HMM/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tomohiroliu22.medium.com/%E6%A9%9F%E7%8E%87%E8%88%87%E8%B2%9D%E8%91%89%E6%B0%8F%E6%A9%9F%E5%99%A8%E5%AD%B8%E7%BF%92-%E5%AD%B8%E7%BF%92%E7%AD%86%E8%A8%98%E7%B3%BB%E5%88%97-02-%E6%9C%80%E5%A4%A7%E6%A6%82%E4%BC%BC%E4%BC%B0%E8%A8%88%E5%92%8C%E6%9C%80%E5%A4%A7%E5%BE%8C%E9%A9%97%E6%A9%9F%E7%8E%87-maximum-likelihood-estimation-maximum-a-posterior-bf9db586783c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196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事前機率 </a:t>
            </a:r>
            <a:r>
              <a:rPr lang="en-US" altLang="zh-TW" dirty="0"/>
              <a:t>=</a:t>
            </a:r>
            <a:r>
              <a:rPr lang="zh-TW" altLang="en-US" dirty="0"/>
              <a:t> 整體看</a:t>
            </a:r>
            <a:endParaRPr lang="en-US" altLang="zh-TW" dirty="0"/>
          </a:p>
          <a:p>
            <a:r>
              <a:rPr lang="zh-TW" altLang="en-US" dirty="0"/>
              <a:t>我們希望在給定條件下觀察某事件發生的機率，後驗機率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52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297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https://qiubite31.github.io/2017/05/31/Hidden_Markov_Model_HMM/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77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https://www.mygreatlearning.com/blog/pos-tagging/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813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https://ycc.idv.tw/confusion-matrix.html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777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https://towardsdatascience.com/end-to-end-topic-modeling-in-python-latent-dirichlet-allocation-lda-35ce4ed6b3e0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411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https://towardsdatascience.com/end-to-end-topic-modeling-in-python-latent-dirichlet-allocation-lda-35ce4ed6b3e0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158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機器翻譯：將一種語言的句子翻譯成另一種語言的句子。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對話生成：生成對話回應，用於聊天機器人或虛擬助手。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語音合成：將文本轉換為語音。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文本摘要：將長文本摘要為簡短的摘要。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圖像標註：給圖像中的物體或場景添加描述性標籤。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303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機器翻譯：將一種語言的句子翻譯成另一種語言的句子。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對話生成：生成對話回應，用於聊天機器人或虛擬助手。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語音合成：將文本轉換為語音。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文本摘要：將長文本摘要為簡短的摘要。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圖像標註：給圖像中的物體或場景添加描述性標籤。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73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https://www.youtube.com/watch?v=IGu7ivuy1Ag</a:t>
            </a:r>
          </a:p>
          <a:p>
            <a:endParaRPr lang="en-US" altLang="zh-TW" dirty="0"/>
          </a:p>
          <a:p>
            <a:r>
              <a:rPr lang="en-US" altLang="zh-TW" dirty="0"/>
              <a:t>https://www.youtube.com/watch?v=bCz4OMemCcA&amp;t=180s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877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https://www.youtube.com/watch?v=IGu7ivuy1Ag</a:t>
            </a:r>
          </a:p>
          <a:p>
            <a:endParaRPr lang="en-US" altLang="zh-TW" dirty="0"/>
          </a:p>
          <a:p>
            <a:r>
              <a:rPr lang="en-US" altLang="zh-TW" dirty="0"/>
              <a:t>https://www.youtube.com/watch?v=bCz4OMemCcA&amp;t=180s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701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56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聊天機器人：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透過識別關鍵實體來幫助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OpenAI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的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ChatGPT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等聊天機器人理解用戶查詢。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客戶支持：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它按產品名稱組織客戶回饋，從而加快時間。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財經：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從財務報告中提取關鍵數據，以幫助進行趨勢分析和風險評估。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衛生保健：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它從臨床記錄中提取重要訊息，促進更快的數據分析。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人力資源：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它透過總結申請人資料和傳達員工回饋來簡化招募。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新聞提供者：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將內容分類為相關資訊和趨勢，從而加快報告速度。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推薦引擎：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像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Netflix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這樣的公司使用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根據用戶行為提供個人化推薦。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搜索引擎：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透過對網頁內容進行分類，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提高了搜尋結果的準確性。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情緒分析：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從評論中提取品牌提及，為情感分析工具提供支援。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762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221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393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https://www.youtube.com/watch?v=IGu7ivuy1Ag</a:t>
            </a:r>
          </a:p>
          <a:p>
            <a:endParaRPr lang="en-US" altLang="zh-TW" dirty="0"/>
          </a:p>
          <a:p>
            <a:r>
              <a:rPr lang="en-US" altLang="zh-TW" dirty="0"/>
              <a:t>https://www.youtube.com/watch?v=bCz4OMemCcA&amp;t=180s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656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https://www.youtube.com/watch?v=IGu7ivuy1Ag</a:t>
            </a:r>
          </a:p>
          <a:p>
            <a:endParaRPr lang="en-US" altLang="zh-TW" dirty="0"/>
          </a:p>
          <a:p>
            <a:r>
              <a:rPr lang="en-US" altLang="zh-TW" dirty="0"/>
              <a:t>https://www.youtube.com/watch?v=bCz4OMemCcA&amp;t=180s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509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https://www.youtube.com/watch?v=IGu7ivuy1Ag</a:t>
            </a:r>
          </a:p>
          <a:p>
            <a:endParaRPr lang="en-US" altLang="zh-TW" dirty="0"/>
          </a:p>
          <a:p>
            <a:r>
              <a:rPr lang="en-US" altLang="zh-TW" dirty="0"/>
              <a:t>https://www.youtube.com/watch?v=bCz4OMemCcA&amp;t=180s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1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https://blog.csdn.net/qq_33414271/article/details/104715682</a:t>
            </a:r>
          </a:p>
          <a:p>
            <a:r>
              <a:rPr lang="en-US" altLang="zh-TW" dirty="0"/>
              <a:t>https://people.cs.umass.edu/~miyyer/cs585/lectures/10-sesamest.pdf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98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https://www.youtube.com/watch?v=IGu7ivuy1Ag</a:t>
            </a:r>
          </a:p>
          <a:p>
            <a:endParaRPr lang="en-US" altLang="zh-TW" dirty="0"/>
          </a:p>
          <a:p>
            <a:r>
              <a:rPr lang="en-US" altLang="zh-TW" dirty="0"/>
              <a:t>https://www.youtube.com/watch?v=bCz4OMemCcA&amp;t=180s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765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https://www.youtube.com/watch?v=IGu7ivuy1Ag</a:t>
            </a:r>
          </a:p>
          <a:p>
            <a:endParaRPr lang="en-US" altLang="zh-TW" dirty="0"/>
          </a:p>
          <a:p>
            <a:r>
              <a:rPr lang="en-US" altLang="zh-TW" dirty="0"/>
              <a:t>https://www.youtube.com/watch?v=bCz4OMemCcA&amp;t=180s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840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https://www.google.com/url?sa=i&amp;url=https%3A%2F%2Fblog.csdn.net%2FJT_WPC%2Farticle%2Fdetails%2F104911702&amp;psig=AOvVaw09JpyOtS8da1mk0JclDq77&amp;ust=1695855322210000&amp;source=images&amp;cd=vfe&amp;opi=89978449&amp;ved=0CBIQjhxqFwoTCKiYjMivyYEDFQAAAAAdAAAAABB3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6060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https://www.google.com/url?sa=i&amp;url=https%3A%2F%2Fblog.csdn.net%2FJT_WPC%2Farticle%2Fdetails%2F104911702&amp;psig=AOvVaw09JpyOtS8da1mk0JclDq77&amp;ust=1695855322210000&amp;source=images&amp;cd=vfe&amp;opi=89978449&amp;ved=0CBIQjhxqFwoTCKiYjMivyYEDFQAAAAAdAAAAABB3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973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聊天機器人：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透過識別關鍵實體來幫助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OpenAI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的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ChatGPT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等聊天機器人理解用戶查詢。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客戶支持：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它按產品名稱組織客戶回饋，從而加快時間。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財經：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從財務報告中提取關鍵數據，以幫助進行趨勢分析和風險評估。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衛生保健：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它從臨床記錄中提取重要訊息，促進更快的數據分析。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人力資源：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它透過總結申請人資料和傳達員工回饋來簡化招募。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新聞提供者：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將內容分類為相關資訊和趨勢，從而加快報告速度。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推薦引擎：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像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Netflix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這樣的公司使用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根據用戶行為提供個人化推薦。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搜索引擎：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透過對網頁內容進行分類，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提高了搜尋結果的準確性。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情緒分析：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從評論中提取品牌提及，為情感分析工具提供支援。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172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https://www.google.com/url?sa=i&amp;url=https%3A%2F%2Fblog.csdn.net%2FJT_WPC%2Farticle%2Fdetails%2F104911702&amp;psig=AOvVaw09JpyOtS8da1mk0JclDq77&amp;ust=1695855322210000&amp;source=images&amp;cd=vfe&amp;opi=89978449&amp;ved=0CBIQjhxqFwoTCKiYjMivyYEDFQAAAAAdAAAAABB3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0460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https://www.google.com/url?sa=i&amp;url=https%3A%2F%2Fblog.csdn.net%2FJT_WPC%2Farticle%2Fdetails%2F104911702&amp;psig=AOvVaw09JpyOtS8da1mk0JclDq77&amp;ust=1695855322210000&amp;source=images&amp;cd=vfe&amp;opi=89978449&amp;ved=0CBIQjhxqFwoTCKiYjMivyYEDFQAAAAAdAAAAABB3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907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https://www.google.com/url?sa=i&amp;url=https%3A%2F%2Fblog.csdn.net%2FJT_WPC%2Farticle%2Fdetails%2F104911702&amp;psig=AOvVaw09JpyOtS8da1mk0JclDq77&amp;ust=1695855322210000&amp;source=images&amp;cd=vfe&amp;opi=89978449&amp;ved=0CBIQjhxqFwoTCKiYjMivyYEDFQAAAAAdAAAAABB3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051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https://www.google.com/url?sa=i&amp;url=https%3A%2F%2Fblog.csdn.net%2FJT_WPC%2Farticle%2Fdetails%2F104911702&amp;psig=AOvVaw09JpyOtS8da1mk0JclDq77&amp;ust=1695855322210000&amp;source=images&amp;cd=vfe&amp;opi=89978449&amp;ved=0CBIQjhxqFwoTCKiYjMivyYEDFQAAAAAdAAAAABB3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7886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4A9A8-DF32-4AAE-931C-5453C161DA3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1257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4A9A8-DF32-4AAE-931C-5453C161DA3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414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4A9A8-DF32-4AAE-931C-5453C161DA3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534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聊天機器人：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透過識別關鍵實體來幫助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OpenAI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的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ChatGPT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等聊天機器人理解用戶查詢。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客戶支持：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它按產品名稱組織客戶回饋，從而加快時間。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財經：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從財務報告中提取關鍵數據，以幫助進行趨勢分析和風險評估。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衛生保健：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它從臨床記錄中提取重要訊息，促進更快的數據分析。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人力資源：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它透過總結申請人資料和傳達員工回饋來簡化招募。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新聞提供者：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將內容分類為相關資訊和趨勢，從而加快報告速度。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推薦引擎：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像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Netflix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這樣的公司使用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根據用戶行為提供個人化推薦。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搜索引擎：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透過對網頁內容進行分類，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提高了搜尋結果的準確性。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情緒分析：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從評論中提取品牌提及，為情感分析工具提供支援。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927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聊天機器人：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透過識別關鍵實體來幫助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OpenAI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的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ChatGPT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等聊天機器人理解用戶查詢。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客戶支持：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它按產品名稱組織客戶回饋，從而加快時間。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財經：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從財務報告中提取關鍵數據，以幫助進行趨勢分析和風險評估。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衛生保健：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它從臨床記錄中提取重要訊息，促進更快的數據分析。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人力資源：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它透過總結申請人資料和傳達員工回饋來簡化招募。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新聞提供者：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將內容分類為相關資訊和趨勢，從而加快報告速度。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推薦引擎：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像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Netflix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這樣的公司使用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根據用戶行為提供個人化推薦。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搜索引擎：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透過對網頁內容進行分類，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提高了搜尋結果的準確性。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情緒分析：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從評論中提取品牌提及，為情感分析工具提供支援。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04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聊天機器人：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透過識別關鍵實體來幫助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OpenAI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的 </a:t>
            </a:r>
            <a:r>
              <a:rPr lang="en-US" altLang="zh-TW" b="0" i="0" dirty="0" err="1">
                <a:solidFill>
                  <a:srgbClr val="383847"/>
                </a:solidFill>
                <a:effectLst/>
                <a:latin typeface="Shaip Font"/>
              </a:rPr>
              <a:t>ChatGPT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等聊天機器人理解用戶查詢。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客戶支持：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它按產品名稱組織客戶回饋，從而加快時間。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財經：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從財務報告中提取關鍵數據，以幫助進行趨勢分析和風險評估。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衛生保健：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它從臨床記錄中提取重要訊息，促進更快的數據分析。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人力資源：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它透過總結申請人資料和傳達員工回饋來簡化招募。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新聞提供者：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將內容分類為相關資訊和趨勢，從而加快報告速度。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推薦引擎：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像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Netflix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這樣的公司使用 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根據用戶行為提供個人化推薦。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搜索引擎： 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透過對網頁內容進行分類，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提高了搜尋結果的準確性。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383847"/>
                </a:solidFill>
                <a:effectLst/>
                <a:latin typeface="Shaip Font"/>
              </a:rPr>
              <a:t>情緒分析： </a:t>
            </a:r>
            <a:r>
              <a:rPr lang="en-US" altLang="zh-TW" b="0" i="0" dirty="0">
                <a:solidFill>
                  <a:srgbClr val="383847"/>
                </a:solidFill>
                <a:effectLst/>
                <a:latin typeface="Shaip Font"/>
              </a:rPr>
              <a:t>NER </a:t>
            </a:r>
            <a:r>
              <a:rPr lang="zh-TW" altLang="en-US" b="0" i="0" dirty="0">
                <a:solidFill>
                  <a:srgbClr val="383847"/>
                </a:solidFill>
                <a:effectLst/>
                <a:latin typeface="Shaip Font"/>
              </a:rPr>
              <a:t>從評論中提取品牌提及，為情感分析工具提供支援。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5EA7-3098-4020-8C35-477EBA730B2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98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NumPy is the fundamental package for scientific computing in Python. It is a Python library that provides a multidimensional array object, various derived objects (such as masked arrays and matrices), and an assortment of routines for fast operations on arrays, including mathematical, logical, shape manipulation, sorting, selecting, I/O, discrete Fourier transforms, basic linear algebra, basic statistical operations, random simulation and much more.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https://aiacademy.tw/what-is-nlp-natural-language-processing/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2439B-4762-4B17-A0A7-73C43562923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52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NumPy is the fundamental package for scientific computing in Python. It is a Python library that provides a multidimensional array object, various derived objects (such as masked arrays and matrices), and an assortment of routines for fast operations on arrays, including mathematical, logical, shape manipulation, sorting, selecting, I/O, discrete Fourier transforms, basic linear algebra, basic statistical operations, random simulation and much more.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2439B-4762-4B17-A0A7-73C43562923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91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9A4F6-0FFA-48F0-8CA6-22615CE04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E38BF1-A99E-4859-93AA-79174E2F2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FE6463-BD57-4879-BB28-63FD65FD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D710E-6D1F-4D20-A41F-B67A6DEC6515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074369-7C9E-4C7F-BC7C-120E28FE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09A97D-CCF8-40A2-BA90-A3D74521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7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F2535-DE37-471F-A835-9CC0E905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AAE998-AEFF-44B3-99BC-4572CA113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211303-AB3F-4DB1-9F92-80A92B75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D553-43CF-41AC-B8BE-228F204087F9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267FBC-E264-4E9A-B960-3C401998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BAD49-06B8-4C40-97D4-7F6292DC4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5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BFFBEED-0E47-44E6-A153-11AF8FEDF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C69258-C840-4159-B943-DBFB49F2D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E46206-B2F4-419A-A71D-D064207A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13A86-51E0-4757-A812-AD8AA6EBF155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01FF39-2B44-4D7D-8997-7836D93F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A2979A-F078-4626-9397-EBBB801A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88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9D438C-F880-4F41-9B4A-86D025C0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6BB79C-7EE1-4FAF-9351-CE18B28A3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7048AE-4A33-4AF7-AFFB-09AD2140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34E4-28E6-4007-A136-02A4B2C875F7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468512-4BE4-48C7-B140-59CCED4D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80C6F7-AF0E-4E3A-A6E6-BC009688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4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3FA3E-009F-4465-9EB3-01FC78B0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0FDFC4-2D5D-46B9-B2F2-FF22EA87E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2D3F92-739C-4DFC-9459-738A30F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BEB7-2240-4348-9D7B-FCC78AC1C63B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F344A7-4DF7-458C-B218-1B3C3FF2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FFB654-E9A1-4ED2-8C12-EB83C5B9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98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D1039-7017-4BF5-8A57-CB886E2B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C382DE-AA94-480A-95AA-535F0E058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AA63BF-3F75-42D9-A874-A7B5C996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222A21-8C81-487D-958B-38FD671A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6209D-B63E-46DB-B783-769C8CF30AF2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C1138D-1B6A-4B0A-8488-A8FC373E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B8705C-CFFF-4CBC-A262-1D930D82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40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CC2BC-4673-4701-9796-7FC345E5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026F9C-2FB1-4904-9B7A-34B8EC7D4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51F2E0-A64D-4313-B164-217EE6BD8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18D14B-1174-4276-A8D5-7491C3333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172C96-7789-49BA-A537-DBF963287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C5ADA22-898A-4D99-BCBF-428E661C5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8E84-80E0-40EC-B6E3-1B3AB1B17876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F5FC791-C0B2-4DB1-B393-D73092BF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63DFA1E-CEB8-4F34-95E1-5A21FF2D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51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12F5E-6802-4417-8532-1C05B4E1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77A147D-84AF-44F7-91EE-72A608B41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5C12-27BE-4F5D-9843-42C69AE1A8C5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01A71F0-A5FD-407F-829B-D44833E1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1CE1F8-1CFF-40BE-84A5-C05D51C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79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A1E422B-F315-45A3-954E-DD0DD689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80F05-C2AC-45D7-BB8C-BB1F7E28D8E6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FEBCA60-DB8D-4F64-BE6F-C6587FD67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4E138A-AF07-462A-802B-7FD09E3E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56349"/>
            <a:ext cx="2743200" cy="365125"/>
          </a:xfrm>
        </p:spPr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77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600FE-5C02-47D6-9186-456B1B10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4D0B59-0D97-4235-887F-DA9A670D6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451884-D501-4A44-86CC-F7699874D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759B8E-4576-4268-9878-4ED3704F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4D14C-ABB3-4902-B6D1-18D9D8916CFD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1A2A4A-2863-4E6D-872F-F0A8244D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6556A3-3DE3-4DEF-9B16-3E0183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71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35C09-1BB8-4E7D-9A35-F430FAA2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D510C3-B1F4-4A96-A93E-4A375DD32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A729F3-C3D5-4E3E-B585-D62D6C3FE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2CCAB1-EF6B-4941-8081-D0C05C93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86CE-0C64-401E-8F38-E31DB94607CC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748E66-1495-4F20-BF21-E047A218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29395B-99BB-446B-AF74-BBE0F445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90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AF16992-3ADE-4607-BECD-176D82F5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E0B669-EA75-4424-874D-F121E5CFD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4DDE23-EDED-4B59-951C-006C67C7B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71897-0B57-46F2-A6CB-B2627CDB99CE}" type="datetime1">
              <a:rPr lang="zh-TW" altLang="en-US" smtClean="0"/>
              <a:t>2023/10/15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71D6E2-4BDE-48F4-98B5-85F8E5A30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504DD8-31DE-48F7-BF5D-41A2003A5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323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2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3721527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microsoft.com/office/2007/relationships/hdphoto" Target="../media/hdphoto1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3.png"/><Relationship Id="rId4" Type="http://schemas.openxmlformats.org/officeDocument/2006/relationships/image" Target="../media/image84.png"/><Relationship Id="rId9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37215276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2.png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microsoft.com/office/2007/relationships/hdphoto" Target="../media/hdphoto3.wdp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chine-learning/guides/deep-learning-tuning-playbook?hl=zh-tw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3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newsletter.sinica.edu.tw%2F13928%2F&amp;psig=AOvVaw09JpyOtS8da1mk0JclDq77&amp;ust=1695855322210000&amp;source=images&amp;cd=vfe&amp;opi=89978449&amp;ved=0CBIQjhxqFwoTCKiYjMivyYEDFQAAAAAdAAAAABAd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845606E-1F48-4108-96CA-11A4E2272B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60EF42-5E54-479B-888E-2419B44F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 descr="一張含有 虛構角色, 面具, 恐怖 的圖片&#10;&#10;自動產生的描述">
            <a:extLst>
              <a:ext uri="{FF2B5EF4-FFF2-40B4-BE49-F238E27FC236}">
                <a16:creationId xmlns:a16="http://schemas.microsoft.com/office/drawing/2014/main" id="{AC1FFE6B-4180-4D50-A785-7F9EEE319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25"/>
          <a:stretch/>
        </p:blipFill>
        <p:spPr>
          <a:xfrm>
            <a:off x="0" y="0"/>
            <a:ext cx="84328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圖片 3" descr="一張含有 人的臉孔, 直向, 螢幕擷取畫面, 睫毛 的圖片&#10;&#10;自動產生的描述">
            <a:extLst>
              <a:ext uri="{FF2B5EF4-FFF2-40B4-BE49-F238E27FC236}">
                <a16:creationId xmlns:a16="http://schemas.microsoft.com/office/drawing/2014/main" id="{C11CB517-876A-4CA9-B613-832DD4AA93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3" r="7618"/>
          <a:stretch/>
        </p:blipFill>
        <p:spPr>
          <a:xfrm>
            <a:off x="0" y="-45127"/>
            <a:ext cx="8410800" cy="691236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7059B22-10A4-44F5-88D0-9E509F9F1C91}"/>
              </a:ext>
            </a:extLst>
          </p:cNvPr>
          <p:cNvSpPr/>
          <p:nvPr/>
        </p:nvSpPr>
        <p:spPr>
          <a:xfrm>
            <a:off x="0" y="9236"/>
            <a:ext cx="8432800" cy="685800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806F1A-2DF8-4BBB-8109-3F788CCAEBCA}"/>
              </a:ext>
            </a:extLst>
          </p:cNvPr>
          <p:cNvSpPr/>
          <p:nvPr/>
        </p:nvSpPr>
        <p:spPr>
          <a:xfrm rot="10800000">
            <a:off x="2613891" y="2173816"/>
            <a:ext cx="7531100" cy="25103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80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6C8F93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B59CB5-2D7D-42C0-B101-3C9EE0482795}"/>
              </a:ext>
            </a:extLst>
          </p:cNvPr>
          <p:cNvSpPr/>
          <p:nvPr/>
        </p:nvSpPr>
        <p:spPr>
          <a:xfrm rot="10800000">
            <a:off x="2358448" y="2002604"/>
            <a:ext cx="8055552" cy="285726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CC8680-443C-413C-98E5-21B280DA4E07}"/>
              </a:ext>
            </a:extLst>
          </p:cNvPr>
          <p:cNvSpPr/>
          <p:nvPr/>
        </p:nvSpPr>
        <p:spPr>
          <a:xfrm>
            <a:off x="8512400" y="1866077"/>
            <a:ext cx="1800000" cy="18324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5" name="圖片 34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05E3F62-9751-4433-8EE9-7812D5E80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4991" y="1729551"/>
            <a:ext cx="1800000" cy="1800000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9921DCF5-9509-4F5F-B925-C343D9F75541}"/>
              </a:ext>
            </a:extLst>
          </p:cNvPr>
          <p:cNvSpPr txBox="1"/>
          <p:nvPr/>
        </p:nvSpPr>
        <p:spPr>
          <a:xfrm>
            <a:off x="2856456" y="2428338"/>
            <a:ext cx="421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aur" panose="02030504050205020304" pitchFamily="18" charset="0"/>
                <a:ea typeface="新細明體" panose="02020500000000000000" pitchFamily="18" charset="-120"/>
                <a:cs typeface="+mn-cs"/>
              </a:rPr>
              <a:t>Python Data Analysis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aur" panose="020305040502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DC41838-6989-46A2-B329-AFC4F2C1C7B0}"/>
              </a:ext>
            </a:extLst>
          </p:cNvPr>
          <p:cNvSpPr txBox="1"/>
          <p:nvPr/>
        </p:nvSpPr>
        <p:spPr>
          <a:xfrm>
            <a:off x="4123781" y="3282287"/>
            <a:ext cx="387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aur" panose="02030504050205020304" pitchFamily="18" charset="0"/>
                <a:ea typeface="新細明體" panose="02020500000000000000" pitchFamily="18" charset="-120"/>
                <a:cs typeface="+mn-cs"/>
              </a:rPr>
              <a:t>Nature Language Processing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aur" panose="020305040502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2ECDF5-71F9-4B5B-99F2-7B1346DBF634}"/>
              </a:ext>
            </a:extLst>
          </p:cNvPr>
          <p:cNvSpPr txBox="1"/>
          <p:nvPr/>
        </p:nvSpPr>
        <p:spPr>
          <a:xfrm>
            <a:off x="8768080" y="5710018"/>
            <a:ext cx="32918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© 2023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版權所有，請勿抄襲或盜用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禁止任何未經同意的抄襲、引用或商業分享。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維陽保留最終法律追訴權</a:t>
            </a:r>
          </a:p>
        </p:txBody>
      </p:sp>
    </p:spTree>
    <p:extLst>
      <p:ext uri="{BB962C8B-B14F-4D97-AF65-F5344CB8AC3E}">
        <p14:creationId xmlns:p14="http://schemas.microsoft.com/office/powerpoint/2010/main" val="232649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詞性標註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/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句法分析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69104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傳統語言學的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NLP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C2D3DD-9255-4C2C-B57E-035BEF96DCEC}"/>
              </a:ext>
            </a:extLst>
          </p:cNvPr>
          <p:cNvSpPr/>
          <p:nvPr/>
        </p:nvSpPr>
        <p:spPr>
          <a:xfrm>
            <a:off x="584875" y="1455425"/>
            <a:ext cx="5087792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詞性標註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249885-FB04-4D2F-92AE-58B0C4149687}"/>
              </a:ext>
            </a:extLst>
          </p:cNvPr>
          <p:cNvSpPr txBox="1"/>
          <p:nvPr/>
        </p:nvSpPr>
        <p:spPr>
          <a:xfrm>
            <a:off x="516114" y="1899193"/>
            <a:ext cx="52383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詞性標註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(Part Of Speech Tagging, POS)</a:t>
            </a:r>
            <a:r>
              <a:rPr lang="zh-TW" altLang="en-US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，基於語言規則或是機率，將文章、句子中，文字的區分詞類，例如動詞，名詞，副詞，形容詞等。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252098-192C-4301-A5AB-1A6522D038F2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詞法分析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6E4ADF-C000-4885-A93E-DBC818525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75" y="2867641"/>
            <a:ext cx="5169611" cy="2927292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ED2DF8D-722C-4717-90EF-D988B8DAC830}"/>
              </a:ext>
            </a:extLst>
          </p:cNvPr>
          <p:cNvSpPr/>
          <p:nvPr/>
        </p:nvSpPr>
        <p:spPr>
          <a:xfrm>
            <a:off x="6208165" y="1455425"/>
            <a:ext cx="5087792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句法分析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句子建模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941EACC-3E3B-4BB3-B9B9-D7DC8BA4A63D}"/>
              </a:ext>
            </a:extLst>
          </p:cNvPr>
          <p:cNvSpPr txBox="1"/>
          <p:nvPr/>
        </p:nvSpPr>
        <p:spPr>
          <a:xfrm>
            <a:off x="6132875" y="1884919"/>
            <a:ext cx="52383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句法分析</a:t>
            </a:r>
            <a:r>
              <a:rPr lang="en-US" altLang="zh-TW" sz="1600" b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Syntactic Parsing)</a:t>
            </a:r>
            <a:r>
              <a:rPr lang="zh-TW" altLang="en-US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，給定一個句子分析句型結構，例如主詞動詞受詞的相依關係，並透過樹狀的方式展開。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67F8DD-F42A-4930-8CEA-5DE2E43CE8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138"/>
          <a:stretch/>
        </p:blipFill>
        <p:spPr>
          <a:xfrm>
            <a:off x="6417590" y="2648238"/>
            <a:ext cx="4668942" cy="3146695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EE973448-9749-4864-BE64-FC73E803CD89}"/>
              </a:ext>
            </a:extLst>
          </p:cNvPr>
          <p:cNvSpPr txBox="1"/>
          <p:nvPr/>
        </p:nvSpPr>
        <p:spPr>
          <a:xfrm>
            <a:off x="6208165" y="5840893"/>
            <a:ext cx="52383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由下而上構建文章結構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符號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語素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單詞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短語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子句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句子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段落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6460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0" y="0"/>
            <a:ext cx="12192000" cy="175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94A1E1D9-0C48-4489-A77F-09E33D4EA6A2}"/>
              </a:ext>
            </a:extLst>
          </p:cNvPr>
          <p:cNvSpPr txBox="1">
            <a:spLocks/>
          </p:cNvSpPr>
          <p:nvPr/>
        </p:nvSpPr>
        <p:spPr>
          <a:xfrm>
            <a:off x="4689803" y="3164189"/>
            <a:ext cx="2812393" cy="767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END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2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命名實體識別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69104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Named Entity Recognition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(NER)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C2D3DD-9255-4C2C-B57E-035BEF96DCEC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249885-FB04-4D2F-92AE-58B0C4149687}"/>
              </a:ext>
            </a:extLst>
          </p:cNvPr>
          <p:cNvSpPr txBox="1"/>
          <p:nvPr/>
        </p:nvSpPr>
        <p:spPr>
          <a:xfrm>
            <a:off x="516114" y="1899193"/>
            <a:ext cx="630766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處理結構化和非結構化數據 並將這些命名實體分類為預定義的類別。 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命名實體識別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識別文檔中的一個詞或一系列詞。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命名實體分類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將每個檢測到的實體分類為預定義的類別。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常見的類別包括姓名、地點、公司、時間、貨幣價值、事件等。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4A2A39-4FB1-47E2-A0F0-DEC2419A3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034" y="2777476"/>
            <a:ext cx="4762500" cy="333375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855A2709-D1A5-4DDD-9681-B86785781425}"/>
              </a:ext>
            </a:extLst>
          </p:cNvPr>
          <p:cNvSpPr txBox="1"/>
          <p:nvPr/>
        </p:nvSpPr>
        <p:spPr>
          <a:xfrm>
            <a:off x="584875" y="3943858"/>
            <a:ext cx="63104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sz="1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聊天機器人：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NER 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透過識別關鍵實體來幫助 </a:t>
            </a:r>
            <a:r>
              <a:rPr lang="en-US" altLang="zh-TW" sz="1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en-US" altLang="zh-TW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等聊天機器人理解用戶查詢。</a:t>
            </a:r>
          </a:p>
          <a:p>
            <a:pPr algn="l">
              <a:buFont typeface="+mj-lt"/>
              <a:buAutoNum type="arabicPeriod"/>
            </a:pPr>
            <a:r>
              <a:rPr lang="zh-TW" altLang="en-US" sz="1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客戶支持：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按產品名稱組織客戶回饋，從而加快時間。</a:t>
            </a:r>
          </a:p>
          <a:p>
            <a:pPr algn="l">
              <a:buFont typeface="+mj-lt"/>
              <a:buAutoNum type="arabicPeriod"/>
            </a:pPr>
            <a:r>
              <a:rPr lang="zh-TW" altLang="en-US" sz="1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財經：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NER 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從財務報告中提取關鍵數據，以幫助進行趨勢分析和風險評估。</a:t>
            </a:r>
          </a:p>
          <a:p>
            <a:pPr algn="l">
              <a:buFont typeface="+mj-lt"/>
              <a:buAutoNum type="arabicPeriod"/>
            </a:pPr>
            <a:r>
              <a:rPr lang="zh-TW" altLang="en-US" sz="1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衛生保健：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從臨床記錄中提取重要訊息，促進更快的數據分析。</a:t>
            </a:r>
          </a:p>
          <a:p>
            <a:pPr algn="l">
              <a:buFont typeface="+mj-lt"/>
              <a:buAutoNum type="arabicPeriod"/>
            </a:pPr>
            <a:r>
              <a:rPr lang="zh-TW" altLang="en-US" sz="1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人力資源：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透過總結申請人資料和傳達員工回饋來簡化招募。</a:t>
            </a:r>
          </a:p>
          <a:p>
            <a:pPr algn="l">
              <a:buFont typeface="+mj-lt"/>
              <a:buAutoNum type="arabicPeriod"/>
            </a:pPr>
            <a:r>
              <a:rPr lang="zh-TW" altLang="en-US" sz="1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新聞提供者：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NER 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將內容分類為相關資訊和趨勢，從而加快報告速度。</a:t>
            </a:r>
          </a:p>
          <a:p>
            <a:pPr algn="l">
              <a:buFont typeface="+mj-lt"/>
              <a:buAutoNum type="arabicPeriod"/>
            </a:pPr>
            <a:r>
              <a:rPr lang="zh-TW" altLang="en-US" sz="1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推薦引擎： </a:t>
            </a:r>
            <a:r>
              <a:rPr lang="en-US" altLang="zh-TW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Netflix 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NER 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根據用戶行為提供個人化推薦。</a:t>
            </a:r>
          </a:p>
          <a:p>
            <a:pPr algn="l">
              <a:buFont typeface="+mj-lt"/>
              <a:buAutoNum type="arabicPeriod"/>
            </a:pPr>
            <a:r>
              <a:rPr lang="zh-TW" altLang="en-US" sz="1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搜索引擎： 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透過對網頁內容進行分類，</a:t>
            </a:r>
            <a:r>
              <a:rPr lang="en-US" altLang="zh-TW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NER 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提高了搜尋結果的準確性。</a:t>
            </a:r>
          </a:p>
          <a:p>
            <a:pPr algn="l">
              <a:buFont typeface="+mj-lt"/>
              <a:buAutoNum type="arabicPeriod"/>
            </a:pPr>
            <a:r>
              <a:rPr lang="zh-TW" altLang="en-US" sz="1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情緒分析： </a:t>
            </a:r>
            <a:r>
              <a:rPr lang="en-US" altLang="zh-TW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NER </a:t>
            </a:r>
            <a:r>
              <a:rPr lang="zh-TW" altLang="en-US" sz="1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從評論中提取品牌提及，為情感分析工具提供支援。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BF156A0-DDC7-4F07-8E6A-802283AF99E7}"/>
              </a:ext>
            </a:extLst>
          </p:cNvPr>
          <p:cNvSpPr/>
          <p:nvPr/>
        </p:nvSpPr>
        <p:spPr>
          <a:xfrm>
            <a:off x="584875" y="3430013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應用場景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789B21-5838-4B5A-BA2A-756C6C03D418}"/>
              </a:ext>
            </a:extLst>
          </p:cNvPr>
          <p:cNvSpPr/>
          <p:nvPr/>
        </p:nvSpPr>
        <p:spPr>
          <a:xfrm>
            <a:off x="6913035" y="2213158"/>
            <a:ext cx="768320" cy="337898"/>
          </a:xfrm>
          <a:prstGeom prst="rect">
            <a:avLst/>
          </a:prstGeom>
          <a:solidFill>
            <a:srgbClr val="F083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ORG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61242F1-8ADE-460C-BC42-32AD0BCEE85F}"/>
              </a:ext>
            </a:extLst>
          </p:cNvPr>
          <p:cNvSpPr/>
          <p:nvPr/>
        </p:nvSpPr>
        <p:spPr>
          <a:xfrm>
            <a:off x="7860268" y="2218158"/>
            <a:ext cx="768320" cy="337898"/>
          </a:xfrm>
          <a:prstGeom prst="rect">
            <a:avLst/>
          </a:prstGeom>
          <a:solidFill>
            <a:srgbClr val="ED90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DATE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DA62BF7-FF8A-43D8-A924-2F6AB4BB7B9D}"/>
              </a:ext>
            </a:extLst>
          </p:cNvPr>
          <p:cNvSpPr/>
          <p:nvPr/>
        </p:nvSpPr>
        <p:spPr>
          <a:xfrm>
            <a:off x="8807500" y="2217524"/>
            <a:ext cx="974453" cy="337898"/>
          </a:xfrm>
          <a:prstGeom prst="rect">
            <a:avLst/>
          </a:prstGeom>
          <a:solidFill>
            <a:srgbClr val="70A4C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COMM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57E78A5-A3D1-4C6A-9037-7846524FDFF6}"/>
              </a:ext>
            </a:extLst>
          </p:cNvPr>
          <p:cNvSpPr/>
          <p:nvPr/>
        </p:nvSpPr>
        <p:spPr>
          <a:xfrm>
            <a:off x="9960865" y="2217524"/>
            <a:ext cx="1275907" cy="337898"/>
          </a:xfrm>
          <a:prstGeom prst="rect">
            <a:avLst/>
          </a:prstGeom>
          <a:solidFill>
            <a:srgbClr val="B2CE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QUANTITY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714F36-0F60-4BF2-B3E9-5FF6D7943B73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訊息抽取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334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分類任務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69104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多類別和多標籤分類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BF156A0-DDC7-4F07-8E6A-802283AF99E7}"/>
              </a:ext>
            </a:extLst>
          </p:cNvPr>
          <p:cNvSpPr/>
          <p:nvPr/>
        </p:nvSpPr>
        <p:spPr>
          <a:xfrm>
            <a:off x="850690" y="1773930"/>
            <a:ext cx="5146074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Multi class: 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情緒分類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252098-192C-4301-A5AB-1A6522D038F2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語意</a:t>
            </a:r>
            <a:r>
              <a:rPr lang="zh-TW" altLang="en-US" sz="1600" b="1" dirty="0">
                <a:solidFill>
                  <a:schemeClr val="bg1"/>
                </a:solidFill>
                <a:latin typeface="Calibri"/>
                <a:ea typeface="微軟正黑體"/>
              </a:rPr>
              <a:t>分析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96D9A2-ACF0-4D34-B04B-5C7C06541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710" y="248654"/>
            <a:ext cx="2489416" cy="14094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1FFDFB3-52FC-4688-836F-3C045EE81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375" y="2169952"/>
            <a:ext cx="4972343" cy="3549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5048FB-CF9A-4FA1-B8B6-C7B7E47B3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220" y="2169952"/>
            <a:ext cx="5061013" cy="3549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39966C3-C0F4-4FB3-A7FF-06FFFE0D4D33}"/>
              </a:ext>
            </a:extLst>
          </p:cNvPr>
          <p:cNvSpPr/>
          <p:nvPr/>
        </p:nvSpPr>
        <p:spPr>
          <a:xfrm>
            <a:off x="6255590" y="1769218"/>
            <a:ext cx="5055914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Multi label: 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標籤分類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D1B300F-1CC8-4332-B67A-615D2745236C}"/>
              </a:ext>
            </a:extLst>
          </p:cNvPr>
          <p:cNvSpPr txBox="1"/>
          <p:nvPr/>
        </p:nvSpPr>
        <p:spPr>
          <a:xfrm>
            <a:off x="6208165" y="5766462"/>
            <a:ext cx="52383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透過電影介紹判斷電影屬性，一部電影可以符合多種類別，屬於多標籤分類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BCB8A1D-DD39-457C-8F5D-0477E6C43FC9}"/>
              </a:ext>
            </a:extLst>
          </p:cNvPr>
          <p:cNvSpPr txBox="1"/>
          <p:nvPr/>
        </p:nvSpPr>
        <p:spPr>
          <a:xfrm>
            <a:off x="850690" y="5787728"/>
            <a:ext cx="52383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透過電影評論判斷觀眾的評價，可以是二元分類，也可以是多元分類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3423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歸納任務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69104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多類別和多標籤分類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C2D3DD-9255-4C2C-B57E-035BEF96DCEC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249885-FB04-4D2F-92AE-58B0C4149687}"/>
              </a:ext>
            </a:extLst>
          </p:cNvPr>
          <p:cNvSpPr txBox="1"/>
          <p:nvPr/>
        </p:nvSpPr>
        <p:spPr>
          <a:xfrm>
            <a:off x="516114" y="1899193"/>
            <a:ext cx="434296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提取式摘要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從原文中選擇和抽取句子來創建摘要，保留原文句子的完整性。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生成式摘要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生成新的句子以縮短和表達原文的主要信息。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BF156A0-DDC7-4F07-8E6A-802283AF99E7}"/>
              </a:ext>
            </a:extLst>
          </p:cNvPr>
          <p:cNvSpPr/>
          <p:nvPr/>
        </p:nvSpPr>
        <p:spPr>
          <a:xfrm>
            <a:off x="584874" y="3512258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應用場景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252098-192C-4301-A5AB-1A6522D038F2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lang="zh-TW" altLang="en-US" sz="1600" b="1" dirty="0">
                <a:solidFill>
                  <a:schemeClr val="bg1"/>
                </a:solidFill>
                <a:latin typeface="Calibri"/>
                <a:ea typeface="微軟正黑體"/>
              </a:rPr>
              <a:t>句構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分析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D3FF1A-44F2-41A5-B166-B43CF5A6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079" y="1899193"/>
            <a:ext cx="6912371" cy="402645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E3D697C-C37C-4C20-8FAF-113DFBF6A24D}"/>
              </a:ext>
            </a:extLst>
          </p:cNvPr>
          <p:cNvSpPr txBox="1"/>
          <p:nvPr/>
        </p:nvSpPr>
        <p:spPr>
          <a:xfrm>
            <a:off x="584875" y="3943858"/>
            <a:ext cx="39445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新聞摘要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自動提取新聞文章中的關鍵信息，以生成簡明的新聞摘要，幫助讀者迅速瞭解新聞要點。</a:t>
            </a:r>
          </a:p>
          <a:p>
            <a:pPr algn="l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醫學報告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將長篇的醫學文獻轉換為簡潔的摘要，使醫生和研究人員能夠快速查閱重要結果。</a:t>
            </a:r>
          </a:p>
          <a:p>
            <a:pPr algn="l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法律文件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對法律文件進行提取式摘要，以確保關鍵信息在法律程序中被恰當地理解。</a:t>
            </a:r>
          </a:p>
        </p:txBody>
      </p:sp>
    </p:spTree>
    <p:extLst>
      <p:ext uri="{BB962C8B-B14F-4D97-AF65-F5344CB8AC3E}">
        <p14:creationId xmlns:p14="http://schemas.microsoft.com/office/powerpoint/2010/main" val="201681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QA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任務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69104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因果推論，客服機器人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C2D3DD-9255-4C2C-B57E-035BEF96DCEC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249885-FB04-4D2F-92AE-58B0C4149687}"/>
              </a:ext>
            </a:extLst>
          </p:cNvPr>
          <p:cNvSpPr txBox="1"/>
          <p:nvPr/>
        </p:nvSpPr>
        <p:spPr>
          <a:xfrm>
            <a:off x="516114" y="1899193"/>
            <a:ext cx="50021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閱讀理解（</a:t>
            </a: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Reading Comprehension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：這種 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QA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任務旨在讓模型從一段文本中回答問題，這些問題可以是事先提供的或生成的。閱讀理解可以分為：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開放領域問答（</a:t>
            </a: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Open-domain Question Answering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：這種 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QA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任務旨在回答關於任何主題的問題，而不僅僅是特定主題的問題。模型需要能夠從大量的知識中找到答案。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封閉領域問答（</a:t>
            </a: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Closed-domain Question Answering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：這種 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QA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任務僅關注特定領域的問題，通常基於特定的知識庫或文本資料來回答這些問題。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252098-192C-4301-A5AB-1A6522D038F2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QA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問答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CA4047-A0BF-4E25-9C5E-3253697F2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298" y="1899193"/>
            <a:ext cx="6240710" cy="311144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F01B00-212A-4A64-B10A-40914E8A2E71}"/>
              </a:ext>
            </a:extLst>
          </p:cNvPr>
          <p:cNvSpPr txBox="1"/>
          <p:nvPr/>
        </p:nvSpPr>
        <p:spPr>
          <a:xfrm>
            <a:off x="5564158" y="5287247"/>
            <a:ext cx="63104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企業級知識庫應用</a:t>
            </a:r>
            <a:endParaRPr lang="en-US" altLang="zh-TW" b="1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透過企業內部文本結合大型語言模型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(GPT4)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理解，打造私人客服助理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698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3412066" y="2848013"/>
            <a:ext cx="5655734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文字預處理</a:t>
            </a:r>
            <a:r>
              <a:rPr lang="en-US" altLang="zh-TW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pPr algn="ctr"/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5BEA49-A47D-4631-B240-86DF6A04EC6F}"/>
              </a:ext>
            </a:extLst>
          </p:cNvPr>
          <p:cNvSpPr/>
          <p:nvPr/>
        </p:nvSpPr>
        <p:spPr>
          <a:xfrm>
            <a:off x="10505052" y="6367667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前處理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CEBE64-4CE4-4489-AFC6-74F3A2550FD5}"/>
              </a:ext>
            </a:extLst>
          </p:cNvPr>
          <p:cNvSpPr/>
          <p:nvPr/>
        </p:nvSpPr>
        <p:spPr>
          <a:xfrm>
            <a:off x="2420727" y="422343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1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Pre</a:t>
            </a:r>
            <a:r>
              <a:rPr lang="zh-TW" altLang="en-US" sz="1400" b="1" i="0" dirty="0">
                <a:effectLst/>
                <a:latin typeface="var(--font-plus-jakarta-sans)"/>
              </a:rPr>
              <a:t> </a:t>
            </a:r>
            <a:r>
              <a:rPr lang="en-US" altLang="zh-TW" sz="1400" b="1" i="0" dirty="0">
                <a:effectLst/>
                <a:latin typeface="var(--font-plus-jakarta-sans)"/>
              </a:rPr>
              <a:t>Processing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F402DB-6649-45BF-ADDD-8203C10E361A}"/>
              </a:ext>
            </a:extLst>
          </p:cNvPr>
          <p:cNvSpPr/>
          <p:nvPr/>
        </p:nvSpPr>
        <p:spPr>
          <a:xfrm>
            <a:off x="5121397" y="422343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2: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Representation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5041E6-22A2-454E-AC2C-99EC2EF13817}"/>
              </a:ext>
            </a:extLst>
          </p:cNvPr>
          <p:cNvSpPr/>
          <p:nvPr/>
        </p:nvSpPr>
        <p:spPr>
          <a:xfrm>
            <a:off x="7822067" y="422343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3: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Information Extraction</a:t>
            </a:r>
          </a:p>
        </p:txBody>
      </p:sp>
    </p:spTree>
    <p:extLst>
      <p:ext uri="{BB962C8B-B14F-4D97-AF65-F5344CB8AC3E}">
        <p14:creationId xmlns:p14="http://schemas.microsoft.com/office/powerpoint/2010/main" val="241669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6CF93D48-02F4-453F-92D8-3DA5267A4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844119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語言的組成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832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Sentence/ Vocabulary/ Token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F938D9-88E2-4F03-9ADC-E699F0A78953}"/>
              </a:ext>
            </a:extLst>
          </p:cNvPr>
          <p:cNvSpPr/>
          <p:nvPr/>
        </p:nvSpPr>
        <p:spPr>
          <a:xfrm>
            <a:off x="590459" y="1827497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05DDFF-1907-4F97-A7E9-808A100563FC}"/>
              </a:ext>
            </a:extLst>
          </p:cNvPr>
          <p:cNvSpPr txBox="1"/>
          <p:nvPr/>
        </p:nvSpPr>
        <p:spPr>
          <a:xfrm>
            <a:off x="521698" y="2271265"/>
            <a:ext cx="63076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詞彙是語言的最小單位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一系列文章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(Corpus)  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(Text)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句子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(Sentence)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詞彙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(Vocabulary) &gt;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有意義 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(Word)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11591A-0883-4477-A324-C7F7812DE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92" y="1919744"/>
            <a:ext cx="5890990" cy="42345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A480CA6-E6C6-455E-B569-FE6B3BF685B7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1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Pre</a:t>
            </a:r>
            <a:r>
              <a:rPr lang="zh-TW" altLang="en-US" sz="1400" b="1" i="0" dirty="0">
                <a:effectLst/>
                <a:latin typeface="var(--font-plus-jakarta-sans)"/>
              </a:rPr>
              <a:t> </a:t>
            </a:r>
            <a:r>
              <a:rPr lang="en-US" altLang="zh-TW" sz="1400" b="1" i="0" dirty="0">
                <a:effectLst/>
                <a:latin typeface="var(--font-plus-jakarta-sans)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405153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F63F49E5-6841-40B8-B91D-F37555878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844119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文字預處理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832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Vector Model 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F938D9-88E2-4F03-9ADC-E699F0A78953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05DDFF-1907-4F97-A7E9-808A100563FC}"/>
              </a:ext>
            </a:extLst>
          </p:cNvPr>
          <p:cNvSpPr txBox="1"/>
          <p:nvPr/>
        </p:nvSpPr>
        <p:spPr>
          <a:xfrm>
            <a:off x="516114" y="1899193"/>
            <a:ext cx="6307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機器學習的運算主要是數值和矩陣計算</a:t>
            </a:r>
            <a:endParaRPr lang="en-US" altLang="zh-TW" sz="1600" b="1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語言是由文字組合而成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語言不是數字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向量是語言和機器學習間的橋梁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F609A9F-E8B0-406B-BB98-8E47B8C226F4}"/>
              </a:ext>
            </a:extLst>
          </p:cNvPr>
          <p:cNvSpPr/>
          <p:nvPr/>
        </p:nvSpPr>
        <p:spPr>
          <a:xfrm>
            <a:off x="584876" y="3528468"/>
            <a:ext cx="1553627" cy="720966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不定長度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Efficient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52869F-6DDA-48F9-A5D8-51BC52EC4832}"/>
              </a:ext>
            </a:extLst>
          </p:cNvPr>
          <p:cNvSpPr/>
          <p:nvPr/>
        </p:nvSpPr>
        <p:spPr>
          <a:xfrm>
            <a:off x="584876" y="4347987"/>
            <a:ext cx="1553627" cy="733003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語意多樣性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Broadcasting</a:t>
            </a:r>
            <a:endParaRPr kumimoji="0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1E6ED04-8267-4998-803B-60F5B3695163}"/>
              </a:ext>
            </a:extLst>
          </p:cNvPr>
          <p:cNvSpPr/>
          <p:nvPr/>
        </p:nvSpPr>
        <p:spPr>
          <a:xfrm>
            <a:off x="584875" y="5179543"/>
            <a:ext cx="1553627" cy="755970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文化和語境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因素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Integration</a:t>
            </a:r>
            <a:endParaRPr kumimoji="0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53143B6-DC10-40ED-B5FD-BA75A85232FD}"/>
              </a:ext>
            </a:extLst>
          </p:cNvPr>
          <p:cNvSpPr/>
          <p:nvPr/>
        </p:nvSpPr>
        <p:spPr>
          <a:xfrm>
            <a:off x="2291611" y="3528466"/>
            <a:ext cx="1553627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順序性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Fast mathematical</a:t>
            </a:r>
            <a:endParaRPr kumimoji="0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8CE655E-A937-47A5-8963-26FBC6038078}"/>
              </a:ext>
            </a:extLst>
          </p:cNvPr>
          <p:cNvSpPr/>
          <p:nvPr/>
        </p:nvSpPr>
        <p:spPr>
          <a:xfrm>
            <a:off x="2291610" y="4360024"/>
            <a:ext cx="1553627" cy="720966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語言特性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Multi-</a:t>
            </a:r>
            <a:endParaRPr kumimoji="0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C9B66A2-6BCC-43CE-8C83-F25E754A28A2}"/>
              </a:ext>
            </a:extLst>
          </p:cNvPr>
          <p:cNvSpPr/>
          <p:nvPr/>
        </p:nvSpPr>
        <p:spPr>
          <a:xfrm>
            <a:off x="584875" y="3079977"/>
            <a:ext cx="3260362" cy="337898"/>
          </a:xfrm>
          <a:prstGeom prst="rect">
            <a:avLst/>
          </a:prstGeom>
          <a:solidFill>
            <a:srgbClr val="3B40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特性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F77C53A-D47A-473F-B96D-243F2DA6D3BE}"/>
              </a:ext>
            </a:extLst>
          </p:cNvPr>
          <p:cNvGrpSpPr/>
          <p:nvPr/>
        </p:nvGrpSpPr>
        <p:grpSpPr>
          <a:xfrm>
            <a:off x="6632715" y="1023868"/>
            <a:ext cx="3184533" cy="738428"/>
            <a:chOff x="6046618" y="1034487"/>
            <a:chExt cx="4071232" cy="1158502"/>
          </a:xfrm>
        </p:grpSpPr>
        <p:pic>
          <p:nvPicPr>
            <p:cNvPr id="34" name="Graphic 48" descr="Transfer with solid fill">
              <a:extLst>
                <a:ext uri="{FF2B5EF4-FFF2-40B4-BE49-F238E27FC236}">
                  <a16:creationId xmlns:a16="http://schemas.microsoft.com/office/drawing/2014/main" id="{E6E7E0D0-48AA-47E5-8CA0-E601DD761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0970" y="1581133"/>
              <a:ext cx="611856" cy="611856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F160DB1-919E-425B-A601-E4FAC3D96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6618" y="1034487"/>
              <a:ext cx="804333" cy="804333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6811B86-ED2F-4886-963B-7BF7615B5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68981" y="1040565"/>
              <a:ext cx="1048869" cy="899551"/>
            </a:xfrm>
            <a:prstGeom prst="rect">
              <a:avLst/>
            </a:prstGeom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95D99687-890E-48A0-B024-F3E8B41210B8}"/>
                </a:ext>
              </a:extLst>
            </p:cNvPr>
            <p:cNvSpPr txBox="1"/>
            <p:nvPr/>
          </p:nvSpPr>
          <p:spPr>
            <a:xfrm>
              <a:off x="7248365" y="1246227"/>
              <a:ext cx="1820616" cy="434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2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Preprocessing</a:t>
              </a:r>
              <a:endParaRPr lang="zh-TW" altLang="en-US" sz="1200" dirty="0"/>
            </a:p>
          </p:txBody>
        </p:sp>
      </p:grpSp>
      <p:sp>
        <p:nvSpPr>
          <p:cNvPr id="39" name="＞形箭號 39">
            <a:extLst>
              <a:ext uri="{FF2B5EF4-FFF2-40B4-BE49-F238E27FC236}">
                <a16:creationId xmlns:a16="http://schemas.microsoft.com/office/drawing/2014/main" id="{B990FF3E-19DB-4FD6-A49B-ECDA582EC148}"/>
              </a:ext>
            </a:extLst>
          </p:cNvPr>
          <p:cNvSpPr/>
          <p:nvPr/>
        </p:nvSpPr>
        <p:spPr bwMode="gray">
          <a:xfrm rot="5400000">
            <a:off x="6084969" y="2380823"/>
            <a:ext cx="216000" cy="540000"/>
          </a:xfrm>
          <a:prstGeom prst="chevron">
            <a:avLst/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DA3E6B2-D87E-46CF-A8B2-2D4FE608CDE8}"/>
              </a:ext>
            </a:extLst>
          </p:cNvPr>
          <p:cNvSpPr/>
          <p:nvPr/>
        </p:nvSpPr>
        <p:spPr bwMode="gray">
          <a:xfrm>
            <a:off x="5598969" y="1866516"/>
            <a:ext cx="1188000" cy="612000"/>
          </a:xfrm>
          <a:prstGeom prst="rect">
            <a:avLst/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lang="zh-TW" altLang="en-US" sz="1400" b="1" dirty="0">
                <a:solidFill>
                  <a:prstClr val="black"/>
                </a:solidFill>
                <a:latin typeface="Calibri"/>
                <a:ea typeface="微軟正黑體"/>
              </a:rPr>
              <a:t>文本清洗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E890A4D-0C47-4788-9C0E-618B41EB327D}"/>
              </a:ext>
            </a:extLst>
          </p:cNvPr>
          <p:cNvSpPr/>
          <p:nvPr/>
        </p:nvSpPr>
        <p:spPr bwMode="gray">
          <a:xfrm>
            <a:off x="5598969" y="2823130"/>
            <a:ext cx="1188000" cy="612000"/>
          </a:xfrm>
          <a:prstGeom prst="rect">
            <a:avLst/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lang="zh-TW" altLang="en-US" sz="1400" b="1" dirty="0">
                <a:solidFill>
                  <a:prstClr val="black"/>
                </a:solidFill>
                <a:latin typeface="Calibri"/>
                <a:ea typeface="微軟正黑體"/>
              </a:rPr>
              <a:t>分詞</a:t>
            </a:r>
            <a:endParaRPr lang="en-US" altLang="zh-TW" sz="1400" b="1" dirty="0">
              <a:solidFill>
                <a:prstClr val="black"/>
              </a:solidFill>
              <a:latin typeface="Calibri"/>
              <a:ea typeface="微軟正黑體"/>
            </a:endParaRPr>
          </a:p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Calibri"/>
                <a:ea typeface="微軟正黑體"/>
              </a:rPr>
              <a:t>tokenize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D0B2563-B297-4670-90B1-997903B1F87C}"/>
              </a:ext>
            </a:extLst>
          </p:cNvPr>
          <p:cNvSpPr/>
          <p:nvPr/>
        </p:nvSpPr>
        <p:spPr bwMode="gray">
          <a:xfrm>
            <a:off x="5598969" y="3779743"/>
            <a:ext cx="1188000" cy="612000"/>
          </a:xfrm>
          <a:prstGeom prst="rect">
            <a:avLst/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去除停用詞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Stop word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FD4F133-1A73-4D4A-B66B-E9B0D5AE2A55}"/>
              </a:ext>
            </a:extLst>
          </p:cNvPr>
          <p:cNvSpPr/>
          <p:nvPr/>
        </p:nvSpPr>
        <p:spPr bwMode="gray">
          <a:xfrm>
            <a:off x="5598969" y="4736356"/>
            <a:ext cx="1188000" cy="612000"/>
          </a:xfrm>
          <a:prstGeom prst="rect">
            <a:avLst/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詞幹提取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詞性還原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44" name="＞形箭號 38">
            <a:extLst>
              <a:ext uri="{FF2B5EF4-FFF2-40B4-BE49-F238E27FC236}">
                <a16:creationId xmlns:a16="http://schemas.microsoft.com/office/drawing/2014/main" id="{C3AD3BD6-A119-4A2C-9B44-34DA20582F21}"/>
              </a:ext>
            </a:extLst>
          </p:cNvPr>
          <p:cNvSpPr/>
          <p:nvPr/>
        </p:nvSpPr>
        <p:spPr bwMode="gray">
          <a:xfrm rot="5400000">
            <a:off x="6084969" y="3337436"/>
            <a:ext cx="216000" cy="540000"/>
          </a:xfrm>
          <a:prstGeom prst="chevron">
            <a:avLst/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45" name="＞形箭號 46">
            <a:extLst>
              <a:ext uri="{FF2B5EF4-FFF2-40B4-BE49-F238E27FC236}">
                <a16:creationId xmlns:a16="http://schemas.microsoft.com/office/drawing/2014/main" id="{342B4884-EC8C-46D6-9E24-600DFDE3EC67}"/>
              </a:ext>
            </a:extLst>
          </p:cNvPr>
          <p:cNvSpPr/>
          <p:nvPr/>
        </p:nvSpPr>
        <p:spPr bwMode="gray">
          <a:xfrm rot="5400000">
            <a:off x="6084969" y="4294050"/>
            <a:ext cx="216000" cy="540000"/>
          </a:xfrm>
          <a:prstGeom prst="chevron">
            <a:avLst/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0AF1BA9-BFDD-492E-B326-682444B7C41E}"/>
              </a:ext>
            </a:extLst>
          </p:cNvPr>
          <p:cNvSpPr/>
          <p:nvPr/>
        </p:nvSpPr>
        <p:spPr>
          <a:xfrm>
            <a:off x="6900333" y="1852273"/>
            <a:ext cx="3826284" cy="6262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去除文本中的無關內容，如</a:t>
            </a:r>
            <a: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HTML</a:t>
            </a: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標籤、特殊字符等。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F054EB9-A982-414E-AC73-094FB5BF06C8}"/>
              </a:ext>
            </a:extLst>
          </p:cNvPr>
          <p:cNvSpPr/>
          <p:nvPr/>
        </p:nvSpPr>
        <p:spPr>
          <a:xfrm>
            <a:off x="6900333" y="2823130"/>
            <a:ext cx="3826284" cy="6262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將句子分割為單詞或詞語。</a:t>
            </a:r>
            <a:b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英文</a:t>
            </a:r>
            <a:r>
              <a:rPr lang="en-US" altLang="zh-TW" sz="1200" dirty="0">
                <a:solidFill>
                  <a:srgbClr val="262626"/>
                </a:solidFill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NLTK, </a:t>
            </a:r>
            <a:r>
              <a:rPr lang="zh-TW" altLang="en-US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中文</a:t>
            </a:r>
            <a: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1200" dirty="0" err="1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Jieba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42A4DD9-C505-4257-A693-41A0D980E9F9}"/>
              </a:ext>
            </a:extLst>
          </p:cNvPr>
          <p:cNvSpPr/>
          <p:nvPr/>
        </p:nvSpPr>
        <p:spPr>
          <a:xfrm>
            <a:off x="6900333" y="3779743"/>
            <a:ext cx="3826284" cy="6262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TW" altLang="zh-TW" sz="12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去除一些在語句中出現頻率高，但對於語義分析沒有多大貢獻的詞，如“</a:t>
            </a:r>
            <a:r>
              <a:rPr lang="en-US" altLang="zh-TW" sz="12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is</a:t>
            </a:r>
            <a:r>
              <a:rPr lang="zh-TW" altLang="zh-TW" sz="12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”，“</a:t>
            </a:r>
            <a:r>
              <a:rPr lang="en-US" altLang="zh-TW" sz="12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zh-TW" sz="12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”，“</a:t>
            </a:r>
            <a:r>
              <a:rPr lang="en-US" altLang="zh-TW" sz="12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the</a:t>
            </a:r>
            <a:r>
              <a:rPr lang="zh-TW" altLang="zh-TW" sz="12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”等。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2F2426D-0AE3-4016-9BFE-F1F4698A104F}"/>
              </a:ext>
            </a:extLst>
          </p:cNvPr>
          <p:cNvSpPr/>
          <p:nvPr/>
        </p:nvSpPr>
        <p:spPr>
          <a:xfrm>
            <a:off x="6900333" y="4736356"/>
            <a:ext cx="3826284" cy="6262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詞幹提取可能將</a:t>
            </a:r>
            <a: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"eating"</a:t>
            </a: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"eats"</a:t>
            </a: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轉換為</a:t>
            </a:r>
            <a: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"eat"</a:t>
            </a: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solidFill>
                <a:srgbClr val="262626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詞性還原可能將</a:t>
            </a:r>
            <a: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"running"</a:t>
            </a: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"ran"</a:t>
            </a: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在指定詞性</a:t>
            </a:r>
            <a: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例如動詞</a:t>
            </a:r>
            <a: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verb)</a:t>
            </a: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後，轉換為</a:t>
            </a:r>
            <a:r>
              <a:rPr lang="en-US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"run"</a:t>
            </a: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9ECF038-EA55-418E-A1E5-9883D4BBF9AE}"/>
              </a:ext>
            </a:extLst>
          </p:cNvPr>
          <p:cNvSpPr/>
          <p:nvPr/>
        </p:nvSpPr>
        <p:spPr bwMode="gray">
          <a:xfrm>
            <a:off x="5598969" y="5661673"/>
            <a:ext cx="1188000" cy="612000"/>
          </a:xfrm>
          <a:prstGeom prst="rect">
            <a:avLst/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轉換詞向量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52" name="＞形箭號 46">
            <a:extLst>
              <a:ext uri="{FF2B5EF4-FFF2-40B4-BE49-F238E27FC236}">
                <a16:creationId xmlns:a16="http://schemas.microsoft.com/office/drawing/2014/main" id="{C287AABA-10D5-426A-85D9-BEA9E0904D07}"/>
              </a:ext>
            </a:extLst>
          </p:cNvPr>
          <p:cNvSpPr/>
          <p:nvPr/>
        </p:nvSpPr>
        <p:spPr bwMode="gray">
          <a:xfrm rot="5400000">
            <a:off x="6084969" y="5219367"/>
            <a:ext cx="216000" cy="540000"/>
          </a:xfrm>
          <a:prstGeom prst="chevron">
            <a:avLst/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1A4CC82-62F9-4299-860F-6F1C746178F5}"/>
              </a:ext>
            </a:extLst>
          </p:cNvPr>
          <p:cNvSpPr/>
          <p:nvPr/>
        </p:nvSpPr>
        <p:spPr>
          <a:xfrm>
            <a:off x="6900333" y="5661673"/>
            <a:ext cx="3826284" cy="6262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將文字轉換為模型能理解的數值或向量。</a:t>
            </a:r>
            <a:endParaRPr lang="en-US" altLang="zh-TW" sz="1200" dirty="0">
              <a:solidFill>
                <a:srgbClr val="262626"/>
              </a:solidFill>
              <a:effectLst/>
              <a:latin typeface="Consolas" panose="020B0609020204030204" pitchFamily="49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詞袋</a:t>
            </a:r>
            <a:r>
              <a:rPr lang="en-US" altLang="zh-TW" sz="1200" b="1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(bag-of-word, </a:t>
            </a:r>
            <a:r>
              <a:rPr lang="en-US" altLang="zh-TW" sz="1200" b="1" dirty="0" err="1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BoW</a:t>
            </a:r>
            <a:r>
              <a:rPr lang="en-US" altLang="zh-TW" sz="1200" b="1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12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zh-TW" altLang="zh-TW" sz="1200" b="1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詞嵌入</a:t>
            </a:r>
            <a:r>
              <a:rPr lang="en-US" altLang="zh-TW" sz="1200" b="1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標楷體" panose="03000509000000000000" pitchFamily="65" charset="-120"/>
                <a:cs typeface="Times New Roman" panose="02020603050405020304" pitchFamily="18" charset="0"/>
              </a:rPr>
              <a:t>(Word Embedding)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7DAB483-BA58-4E7F-87B4-24D7EC777732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1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Pre</a:t>
            </a:r>
            <a:r>
              <a:rPr lang="zh-TW" altLang="en-US" sz="1400" b="1" i="0" dirty="0">
                <a:effectLst/>
                <a:latin typeface="var(--font-plus-jakarta-sans)"/>
              </a:rPr>
              <a:t> </a:t>
            </a:r>
            <a:r>
              <a:rPr lang="en-US" altLang="zh-TW" sz="1400" b="1" i="0" dirty="0">
                <a:effectLst/>
                <a:latin typeface="var(--font-plus-jakarta-sans)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1904555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F63F49E5-6841-40B8-B91D-F37555878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844119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自然語言處理工具包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832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NLTK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/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2000" b="1" dirty="0" err="1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Jieba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F938D9-88E2-4F03-9ADC-E699F0A78953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05DDFF-1907-4F97-A7E9-808A100563FC}"/>
              </a:ext>
            </a:extLst>
          </p:cNvPr>
          <p:cNvSpPr txBox="1"/>
          <p:nvPr/>
        </p:nvSpPr>
        <p:spPr>
          <a:xfrm>
            <a:off x="584875" y="1889712"/>
            <a:ext cx="5805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其實就是將文章碎片化並提取特徵的過程</a:t>
            </a:r>
            <a:endParaRPr lang="en-US" altLang="zh-TW" sz="2000" b="1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斷詞乃文字轉數字前的第一步</a:t>
            </a:r>
            <a:endParaRPr lang="en-US" altLang="zh-TW" sz="1600" b="1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C9B66A2-6BCC-43CE-8C83-F25E754A28A2}"/>
              </a:ext>
            </a:extLst>
          </p:cNvPr>
          <p:cNvSpPr/>
          <p:nvPr/>
        </p:nvSpPr>
        <p:spPr>
          <a:xfrm>
            <a:off x="5127866" y="2472277"/>
            <a:ext cx="3260362" cy="337898"/>
          </a:xfrm>
          <a:prstGeom prst="rect">
            <a:avLst/>
          </a:prstGeom>
          <a:solidFill>
            <a:srgbClr val="3B40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英文 </a:t>
            </a:r>
            <a:r>
              <a:rPr lang="en-US" altLang="zh-TW" sz="1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(NLTK)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440CAE3-6108-46D5-A1E4-0EF0801E4785}"/>
              </a:ext>
            </a:extLst>
          </p:cNvPr>
          <p:cNvSpPr/>
          <p:nvPr/>
        </p:nvSpPr>
        <p:spPr>
          <a:xfrm>
            <a:off x="8530856" y="2472277"/>
            <a:ext cx="3260362" cy="337898"/>
          </a:xfrm>
          <a:prstGeom prst="rect">
            <a:avLst/>
          </a:prstGeom>
          <a:solidFill>
            <a:srgbClr val="3B40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 </a:t>
            </a:r>
            <a:r>
              <a:rPr lang="en-US" altLang="zh-TW" sz="1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b="1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Jieba</a:t>
            </a:r>
            <a:r>
              <a:rPr lang="en-US" altLang="zh-TW" sz="1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AF42C92-34CA-4B8A-8D3F-510DBF4F06AE}"/>
              </a:ext>
            </a:extLst>
          </p:cNvPr>
          <p:cNvSpPr/>
          <p:nvPr/>
        </p:nvSpPr>
        <p:spPr>
          <a:xfrm>
            <a:off x="5127866" y="2902507"/>
            <a:ext cx="3260362" cy="965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NLTK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包含多種自然語言處理相關套件，支援多種語系，通用性強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CB260B5-3C11-489A-ABDB-2D39DEC4E1CA}"/>
              </a:ext>
            </a:extLst>
          </p:cNvPr>
          <p:cNvSpPr/>
          <p:nvPr/>
        </p:nvSpPr>
        <p:spPr>
          <a:xfrm>
            <a:off x="3824231" y="2902507"/>
            <a:ext cx="1187951" cy="942607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E0C2801-6F4C-45F9-8C38-97E88F0A0D0F}"/>
              </a:ext>
            </a:extLst>
          </p:cNvPr>
          <p:cNvSpPr/>
          <p:nvPr/>
        </p:nvSpPr>
        <p:spPr>
          <a:xfrm>
            <a:off x="3824231" y="4020236"/>
            <a:ext cx="1187951" cy="942607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A1A442C-3371-4CD9-A5C0-61BF4B13DB09}"/>
              </a:ext>
            </a:extLst>
          </p:cNvPr>
          <p:cNvSpPr/>
          <p:nvPr/>
        </p:nvSpPr>
        <p:spPr>
          <a:xfrm>
            <a:off x="3824231" y="5137965"/>
            <a:ext cx="1187951" cy="139528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8497B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場景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CF0D1DA-C2A1-488E-9F38-C4410D6EEDD4}"/>
              </a:ext>
            </a:extLst>
          </p:cNvPr>
          <p:cNvSpPr/>
          <p:nvPr/>
        </p:nvSpPr>
        <p:spPr>
          <a:xfrm>
            <a:off x="5127866" y="4036044"/>
            <a:ext cx="3260362" cy="965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對於中文處理較不擅長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300913-F11B-446C-AD95-A6C4399E67FA}"/>
              </a:ext>
            </a:extLst>
          </p:cNvPr>
          <p:cNvSpPr/>
          <p:nvPr/>
        </p:nvSpPr>
        <p:spPr>
          <a:xfrm>
            <a:off x="5127866" y="5143734"/>
            <a:ext cx="3260362" cy="13952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文本清洗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分詞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標計化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詞幹提取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詞形</a:t>
            </a: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還原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語法分析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情感分析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命名實體識別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CN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NER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400" b="1" i="0" dirty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0495919-DEC7-4411-968E-0F90BC28407A}"/>
              </a:ext>
            </a:extLst>
          </p:cNvPr>
          <p:cNvSpPr/>
          <p:nvPr/>
        </p:nvSpPr>
        <p:spPr>
          <a:xfrm>
            <a:off x="8530856" y="2902507"/>
            <a:ext cx="3260362" cy="965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以中文為主出發，支援自訂義字典，並具備不同的分詞模式，包含精確，全模式和搜尋引擎分詞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0E39BA0-06B6-417E-A1E1-BEE65C17179B}"/>
              </a:ext>
            </a:extLst>
          </p:cNvPr>
          <p:cNvSpPr/>
          <p:nvPr/>
        </p:nvSpPr>
        <p:spPr>
          <a:xfrm>
            <a:off x="8530856" y="4036044"/>
            <a:ext cx="3260362" cy="965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主要針對中文，不是用其他語言，開發社群規模較小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5EE78E2-E6CF-40B0-A90F-3956F31895DE}"/>
              </a:ext>
            </a:extLst>
          </p:cNvPr>
          <p:cNvSpPr/>
          <p:nvPr/>
        </p:nvSpPr>
        <p:spPr>
          <a:xfrm>
            <a:off x="8530933" y="5137964"/>
            <a:ext cx="3260362" cy="13952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中文文本的分詞和標記化，文本分析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訊息檢索</a:t>
            </a:r>
            <a:endParaRPr lang="en-US" altLang="zh-TW" sz="1400" b="1" i="0" dirty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6D2AD3A-F39D-48A4-BC11-B306F54575D9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1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Pre</a:t>
            </a:r>
            <a:r>
              <a:rPr lang="zh-TW" altLang="en-US" sz="1400" b="1" i="0" dirty="0">
                <a:effectLst/>
                <a:latin typeface="var(--font-plus-jakarta-sans)"/>
              </a:rPr>
              <a:t> </a:t>
            </a:r>
            <a:r>
              <a:rPr lang="en-US" altLang="zh-TW" sz="1400" b="1" i="0" dirty="0">
                <a:effectLst/>
                <a:latin typeface="var(--font-plus-jakarta-sans)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1661748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65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1AFF269B-15A8-46EB-903F-EE57772FE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844119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詞向量轉換 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&amp;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相似度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832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Vector Similarity 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F938D9-88E2-4F03-9ADC-E699F0A78953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05DDFF-1907-4F97-A7E9-808A100563FC}"/>
              </a:ext>
            </a:extLst>
          </p:cNvPr>
          <p:cNvSpPr txBox="1"/>
          <p:nvPr/>
        </p:nvSpPr>
        <p:spPr>
          <a:xfrm>
            <a:off x="516114" y="1899193"/>
            <a:ext cx="630766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將抽象文字轉換成數字表達的方式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向量表達式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衡量單詞間的相似性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尤拉距離 </a:t>
            </a: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直角坐標</a:t>
            </a: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餘弦角 </a:t>
            </a: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極座標</a:t>
            </a: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5A3080A-D679-4CC6-84B8-8215FD7AC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686" y="2515501"/>
            <a:ext cx="3737076" cy="2953417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4C974357-9A5E-4765-A0CF-431307F47122}"/>
              </a:ext>
            </a:extLst>
          </p:cNvPr>
          <p:cNvSpPr txBox="1"/>
          <p:nvPr/>
        </p:nvSpPr>
        <p:spPr>
          <a:xfrm>
            <a:off x="4514311" y="1793843"/>
            <a:ext cx="2709046" cy="400110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Euclidean Distance</a:t>
            </a:r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9E2AA078-FB92-4207-8B94-CFB1BA3E2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762" y="2753358"/>
            <a:ext cx="3841656" cy="2715560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FCABFEAA-9C93-43B8-885D-BAB0D780D5C6}"/>
              </a:ext>
            </a:extLst>
          </p:cNvPr>
          <p:cNvSpPr txBox="1"/>
          <p:nvPr/>
        </p:nvSpPr>
        <p:spPr>
          <a:xfrm>
            <a:off x="7908098" y="1793843"/>
            <a:ext cx="3550320" cy="400110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Cosine Distance/ Similarity </a:t>
            </a:r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6F0C87E3-59D2-4841-9A18-4B5403CD8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316" y="5493211"/>
            <a:ext cx="3029809" cy="981567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5F795819-53CC-478E-9848-3D79F5AAB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4683" y="5720961"/>
            <a:ext cx="4856327" cy="526066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16BE1029-4D32-4718-9074-AC1E8272CCA7}"/>
              </a:ext>
            </a:extLst>
          </p:cNvPr>
          <p:cNvSpPr/>
          <p:nvPr/>
        </p:nvSpPr>
        <p:spPr>
          <a:xfrm>
            <a:off x="594391" y="3352120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D86DEB5-0EE5-48FC-88F3-3004A85C37E4}"/>
              </a:ext>
            </a:extLst>
          </p:cNvPr>
          <p:cNvSpPr txBox="1"/>
          <p:nvPr/>
        </p:nvSpPr>
        <p:spPr>
          <a:xfrm>
            <a:off x="584875" y="3770669"/>
            <a:ext cx="2065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文章仿造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  <a:r>
              <a:rPr lang="en-US" altLang="zh-TW" sz="2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etc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474F4F4-AB83-4B37-8CBB-1C5AEA44CA92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1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Pre</a:t>
            </a:r>
            <a:r>
              <a:rPr lang="zh-TW" altLang="en-US" sz="1400" b="1" i="0" dirty="0">
                <a:effectLst/>
                <a:latin typeface="var(--font-plus-jakarta-sans)"/>
              </a:rPr>
              <a:t> </a:t>
            </a:r>
            <a:r>
              <a:rPr lang="en-US" altLang="zh-TW" sz="1400" b="1" i="0" dirty="0">
                <a:effectLst/>
                <a:latin typeface="var(--font-plus-jakarta-sans)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4031886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B81F6DD-94D4-46B9-9072-B49750D9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961" y="4080619"/>
            <a:ext cx="4013628" cy="2163596"/>
          </a:xfrm>
          <a:prstGeom prst="rect">
            <a:avLst/>
          </a:prstGeom>
        </p:spPr>
      </p:pic>
      <p:sp>
        <p:nvSpPr>
          <p:cNvPr id="17" name="Rectangle 103">
            <a:extLst>
              <a:ext uri="{FF2B5EF4-FFF2-40B4-BE49-F238E27FC236}">
                <a16:creationId xmlns:a16="http://schemas.microsoft.com/office/drawing/2014/main" id="{13B5BF7F-4B98-4B78-94EE-5F486364A4CB}"/>
              </a:ext>
            </a:extLst>
          </p:cNvPr>
          <p:cNvSpPr/>
          <p:nvPr/>
        </p:nvSpPr>
        <p:spPr>
          <a:xfrm>
            <a:off x="7567229" y="7027812"/>
            <a:ext cx="4371360" cy="2494665"/>
          </a:xfrm>
          <a:prstGeom prst="rect">
            <a:avLst/>
          </a:prstGeom>
          <a:solidFill>
            <a:srgbClr val="F2F2F2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72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TW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8" y="137525"/>
            <a:ext cx="4771123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AI 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人工智能發展史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335699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3DB6C-2051-41F5-8FA7-49A9566AA672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98E85A37-CF8A-476B-9BB3-5B0864840ABD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69104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1950 - 2023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0D7CE76-D425-47D7-9821-101C6F2B815C}"/>
              </a:ext>
            </a:extLst>
          </p:cNvPr>
          <p:cNvSpPr txBox="1"/>
          <p:nvPr/>
        </p:nvSpPr>
        <p:spPr>
          <a:xfrm>
            <a:off x="0" y="6411179"/>
            <a:ext cx="631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https://research.cicc.com/frontend/recommend/detail?id=2157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C95610-69BC-4F6C-BDC2-7EFB98FDA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12"/>
          <a:stretch/>
        </p:blipFill>
        <p:spPr>
          <a:xfrm>
            <a:off x="141118" y="1517846"/>
            <a:ext cx="8222845" cy="4112264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2F3DBC34-E16B-4D68-8E7C-3DD9053939CD}"/>
              </a:ext>
            </a:extLst>
          </p:cNvPr>
          <p:cNvSpPr txBox="1"/>
          <p:nvPr/>
        </p:nvSpPr>
        <p:spPr>
          <a:xfrm>
            <a:off x="8363963" y="1660161"/>
            <a:ext cx="35746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64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第一次浪潮（</a:t>
            </a:r>
            <a:r>
              <a:rPr lang="en-US" altLang="zh-TW" b="1" i="0" dirty="0">
                <a:solidFill>
                  <a:srgbClr val="64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1956-1974</a:t>
            </a:r>
            <a:r>
              <a:rPr lang="zh-TW" altLang="en-US" b="1" i="0" dirty="0">
                <a:solidFill>
                  <a:srgbClr val="64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年）：</a:t>
            </a:r>
            <a:endParaRPr lang="en-US" altLang="zh-TW" b="1" i="0" dirty="0">
              <a:solidFill>
                <a:srgbClr val="64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i="0" dirty="0">
                <a:solidFill>
                  <a:srgbClr val="64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i="0" dirty="0">
                <a:solidFill>
                  <a:srgbClr val="64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思潮賦予機器邏輯推理能力</a:t>
            </a:r>
            <a:endParaRPr lang="en-US" altLang="zh-TW" b="1" i="0" dirty="0">
              <a:solidFill>
                <a:srgbClr val="64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64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64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第二波浪潮（</a:t>
            </a:r>
            <a:r>
              <a:rPr lang="en-US" altLang="zh-TW" b="1" dirty="0">
                <a:solidFill>
                  <a:srgbClr val="64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1980-1987</a:t>
            </a:r>
            <a:r>
              <a:rPr lang="zh-TW" altLang="en-US" b="1" dirty="0">
                <a:solidFill>
                  <a:srgbClr val="64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年）：</a:t>
            </a:r>
            <a:endParaRPr lang="en-US" altLang="zh-TW" b="1" dirty="0">
              <a:solidFill>
                <a:srgbClr val="64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64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專家系統使得人工智慧實用化</a:t>
            </a:r>
            <a:endParaRPr lang="en-US" altLang="zh-TW" b="1" dirty="0">
              <a:solidFill>
                <a:srgbClr val="64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64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64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第三波浪潮（</a:t>
            </a:r>
            <a:r>
              <a:rPr lang="en-US" altLang="zh-TW" b="1" dirty="0">
                <a:solidFill>
                  <a:srgbClr val="64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1993</a:t>
            </a:r>
            <a:r>
              <a:rPr lang="zh-TW" altLang="en-US" b="1" dirty="0">
                <a:solidFill>
                  <a:srgbClr val="64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年至今）：</a:t>
            </a:r>
            <a:endParaRPr lang="en-US" altLang="zh-TW" b="1" dirty="0">
              <a:solidFill>
                <a:srgbClr val="64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64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深度學習協助感知智能步入成熟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32A1F73-ED76-4222-BE34-470FEA72BA79}"/>
              </a:ext>
            </a:extLst>
          </p:cNvPr>
          <p:cNvCxnSpPr>
            <a:cxnSpLocks/>
          </p:cNvCxnSpPr>
          <p:nvPr/>
        </p:nvCxnSpPr>
        <p:spPr>
          <a:xfrm>
            <a:off x="4348716" y="1329070"/>
            <a:ext cx="0" cy="414669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790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1A5430-09E2-4CEF-BC33-6C4775C5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125" y="1707714"/>
            <a:ext cx="5521336" cy="4122598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詞頻統計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Bag of Word 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BoW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)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24C427-DC2B-48AA-A079-687E4DD94968}"/>
              </a:ext>
            </a:extLst>
          </p:cNvPr>
          <p:cNvSpPr txBox="1"/>
          <p:nvPr/>
        </p:nvSpPr>
        <p:spPr>
          <a:xfrm>
            <a:off x="584875" y="1864212"/>
            <a:ext cx="63076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詞袋模型忽略單詞的順序，純以統計方式記錄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特定的句子對應特定的語意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Ex: 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貓追狗，狗追貓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現實面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BoW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前提假設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fontAlgn="base">
              <a:buFont typeface="Wingdings" panose="05000000000000000000" pitchFamily="2" charset="2"/>
              <a:buChar char="Ø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文字順序不會影響語意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fontAlgn="base">
              <a:buFont typeface="Wingdings" panose="05000000000000000000" pitchFamily="2" charset="2"/>
              <a:buChar char="Ø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將文字視為統計問題，計算文字出現的頻次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Rounded Rectangle 31">
            <a:extLst>
              <a:ext uri="{FF2B5EF4-FFF2-40B4-BE49-F238E27FC236}">
                <a16:creationId xmlns:a16="http://schemas.microsoft.com/office/drawing/2014/main" id="{D52139EF-4411-4819-A11F-F2D1998F0DC4}"/>
              </a:ext>
            </a:extLst>
          </p:cNvPr>
          <p:cNvSpPr/>
          <p:nvPr/>
        </p:nvSpPr>
        <p:spPr>
          <a:xfrm>
            <a:off x="10214079" y="2414833"/>
            <a:ext cx="631131" cy="3143170"/>
          </a:xfrm>
          <a:prstGeom prst="roundRect">
            <a:avLst>
              <a:gd name="adj" fmla="val 555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6D4EDDC-01DD-4CAF-A677-D32EC33893FE}"/>
              </a:ext>
            </a:extLst>
          </p:cNvPr>
          <p:cNvSpPr txBox="1"/>
          <p:nvPr/>
        </p:nvSpPr>
        <p:spPr>
          <a:xfrm>
            <a:off x="10261404" y="562570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0A7E8C3-1B30-45EF-A955-94492CD60674}"/>
              </a:ext>
            </a:extLst>
          </p:cNvPr>
          <p:cNvSpPr txBox="1"/>
          <p:nvPr/>
        </p:nvSpPr>
        <p:spPr>
          <a:xfrm>
            <a:off x="8717739" y="5964257"/>
            <a:ext cx="2992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Vector Size:</a:t>
            </a:r>
            <a:r>
              <a:rPr lang="zh-TW" altLang="en-US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７</a:t>
            </a:r>
            <a:endParaRPr lang="en-US" altLang="zh-TW" sz="1400" b="1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34A463-A987-4CF5-9147-B10DCD26A072}"/>
              </a:ext>
            </a:extLst>
          </p:cNvPr>
          <p:cNvSpPr/>
          <p:nvPr/>
        </p:nvSpPr>
        <p:spPr>
          <a:xfrm>
            <a:off x="594391" y="3308507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DE1810-097C-4F76-A657-525A93A92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990" y="4207817"/>
            <a:ext cx="2882236" cy="181995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3797BE4-6AD3-4872-A726-29694A26DFF9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6B63965-89F0-45EA-9F88-A1215BB256D9}"/>
              </a:ext>
            </a:extLst>
          </p:cNvPr>
          <p:cNvSpPr txBox="1"/>
          <p:nvPr/>
        </p:nvSpPr>
        <p:spPr>
          <a:xfrm>
            <a:off x="584875" y="3727056"/>
            <a:ext cx="6307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文章主題分類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垃圾郵件偵測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  <a:r>
              <a:rPr lang="en-US" altLang="zh-TW" sz="2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etc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＞形箭號 72">
            <a:extLst>
              <a:ext uri="{FF2B5EF4-FFF2-40B4-BE49-F238E27FC236}">
                <a16:creationId xmlns:a16="http://schemas.microsoft.com/office/drawing/2014/main" id="{983669CD-B9DD-4EAB-8DAE-388EA54E9598}"/>
              </a:ext>
            </a:extLst>
          </p:cNvPr>
          <p:cNvSpPr/>
          <p:nvPr/>
        </p:nvSpPr>
        <p:spPr bwMode="gray">
          <a:xfrm>
            <a:off x="198958" y="6204667"/>
            <a:ext cx="1393439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詞袋 </a:t>
            </a:r>
            <a:r>
              <a:rPr lang="en-US" altLang="zh-TW" sz="1400" b="1" dirty="0" err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BoW</a:t>
            </a:r>
            <a:endParaRPr lang="zh-TW" altLang="en-US" sz="1400" b="1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＞形箭號 72">
            <a:extLst>
              <a:ext uri="{FF2B5EF4-FFF2-40B4-BE49-F238E27FC236}">
                <a16:creationId xmlns:a16="http://schemas.microsoft.com/office/drawing/2014/main" id="{AB7AFA7B-BD1A-46F3-A2B0-A05FCE7F8F09}"/>
              </a:ext>
            </a:extLst>
          </p:cNvPr>
          <p:cNvSpPr/>
          <p:nvPr/>
        </p:nvSpPr>
        <p:spPr bwMode="gray">
          <a:xfrm>
            <a:off x="1799872" y="6204206"/>
            <a:ext cx="1393439" cy="515946"/>
          </a:xfrm>
          <a:prstGeom prst="chevron">
            <a:avLst>
              <a:gd name="adj" fmla="val 28286"/>
            </a:avLst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en-US" altLang="zh-TW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 IDF</a:t>
            </a:r>
            <a:endParaRPr lang="zh-TW" altLang="en-US" sz="1400" b="1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＞形箭號 72">
            <a:extLst>
              <a:ext uri="{FF2B5EF4-FFF2-40B4-BE49-F238E27FC236}">
                <a16:creationId xmlns:a16="http://schemas.microsoft.com/office/drawing/2014/main" id="{1C8FBDAE-4DE4-420F-88E7-412185F8426C}"/>
              </a:ext>
            </a:extLst>
          </p:cNvPr>
          <p:cNvSpPr/>
          <p:nvPr/>
        </p:nvSpPr>
        <p:spPr bwMode="gray">
          <a:xfrm>
            <a:off x="3400787" y="6204206"/>
            <a:ext cx="1393439" cy="515946"/>
          </a:xfrm>
          <a:prstGeom prst="chevron">
            <a:avLst>
              <a:gd name="adj" fmla="val 28286"/>
            </a:avLst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98442EF-CF9B-4910-B372-10A34A5F4C65}"/>
              </a:ext>
            </a:extLst>
          </p:cNvPr>
          <p:cNvSpPr txBox="1"/>
          <p:nvPr/>
        </p:nvSpPr>
        <p:spPr>
          <a:xfrm>
            <a:off x="7187232" y="1506179"/>
            <a:ext cx="3061013" cy="400110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Document into vectors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FFA10C1-ED35-49D9-A86B-A0DC1738C65A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2: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5142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詞向量轉換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9979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Bag of Word 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BoW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)  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4B2E34-55E8-4F38-88A2-CF6C980D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8" y="2036186"/>
            <a:ext cx="6559585" cy="231667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226192-462D-4AD2-A827-2EF374967490}"/>
              </a:ext>
            </a:extLst>
          </p:cNvPr>
          <p:cNvSpPr txBox="1"/>
          <p:nvPr/>
        </p:nvSpPr>
        <p:spPr>
          <a:xfrm>
            <a:off x="394108" y="1454186"/>
            <a:ext cx="6307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CountVectorizer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in Code (</a:t>
            </a:r>
            <a:r>
              <a:rPr lang="en-US" altLang="zh-TW" sz="2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SciKit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- Learn)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33E0C9-5284-405C-9F90-0E09D3C99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061" y="4563672"/>
            <a:ext cx="6164473" cy="15882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697B80-01FB-44DF-AC1D-90AEB60DA7E8}"/>
              </a:ext>
            </a:extLst>
          </p:cNvPr>
          <p:cNvSpPr/>
          <p:nvPr/>
        </p:nvSpPr>
        <p:spPr>
          <a:xfrm>
            <a:off x="8623005" y="4563211"/>
            <a:ext cx="3052529" cy="838129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78D762-9F1E-41BC-B1E7-E3409322B9A2}"/>
              </a:ext>
            </a:extLst>
          </p:cNvPr>
          <p:cNvSpPr txBox="1"/>
          <p:nvPr/>
        </p:nvSpPr>
        <p:spPr>
          <a:xfrm>
            <a:off x="9648891" y="4168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單詞字典</a:t>
            </a:r>
          </a:p>
        </p:txBody>
      </p:sp>
      <p:sp>
        <p:nvSpPr>
          <p:cNvPr id="27" name="＞形箭號 72">
            <a:extLst>
              <a:ext uri="{FF2B5EF4-FFF2-40B4-BE49-F238E27FC236}">
                <a16:creationId xmlns:a16="http://schemas.microsoft.com/office/drawing/2014/main" id="{45DC9008-5C0D-43D9-8C16-80E98D1E5060}"/>
              </a:ext>
            </a:extLst>
          </p:cNvPr>
          <p:cNvSpPr/>
          <p:nvPr/>
        </p:nvSpPr>
        <p:spPr bwMode="gray">
          <a:xfrm>
            <a:off x="198958" y="6204667"/>
            <a:ext cx="1393439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詞袋 </a:t>
            </a:r>
            <a:r>
              <a:rPr lang="en-US" altLang="zh-TW" sz="1400" b="1" dirty="0" err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BoW</a:t>
            </a:r>
            <a:endParaRPr lang="zh-TW" altLang="en-US" sz="1400" b="1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＞形箭號 72">
            <a:extLst>
              <a:ext uri="{FF2B5EF4-FFF2-40B4-BE49-F238E27FC236}">
                <a16:creationId xmlns:a16="http://schemas.microsoft.com/office/drawing/2014/main" id="{91C97615-9308-44F1-947F-95F74FD8B1D6}"/>
              </a:ext>
            </a:extLst>
          </p:cNvPr>
          <p:cNvSpPr/>
          <p:nvPr/>
        </p:nvSpPr>
        <p:spPr bwMode="gray">
          <a:xfrm>
            <a:off x="1799872" y="6204206"/>
            <a:ext cx="1393439" cy="515946"/>
          </a:xfrm>
          <a:prstGeom prst="chevron">
            <a:avLst>
              <a:gd name="adj" fmla="val 28286"/>
            </a:avLst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en-US" altLang="zh-TW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 IDF</a:t>
            </a:r>
            <a:endParaRPr lang="zh-TW" altLang="en-US" sz="1400" b="1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＞形箭號 72">
            <a:extLst>
              <a:ext uri="{FF2B5EF4-FFF2-40B4-BE49-F238E27FC236}">
                <a16:creationId xmlns:a16="http://schemas.microsoft.com/office/drawing/2014/main" id="{F30C9DDC-7D6F-4B56-A053-886727B74961}"/>
              </a:ext>
            </a:extLst>
          </p:cNvPr>
          <p:cNvSpPr/>
          <p:nvPr/>
        </p:nvSpPr>
        <p:spPr bwMode="gray">
          <a:xfrm>
            <a:off x="3400787" y="6204206"/>
            <a:ext cx="1393439" cy="515946"/>
          </a:xfrm>
          <a:prstGeom prst="chevron">
            <a:avLst>
              <a:gd name="adj" fmla="val 28286"/>
            </a:avLst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7F118A-908D-4A89-ABB2-6A22AA417B74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2: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74714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5016945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關鍵字提取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9979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TF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IDF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81A25F-F296-46D3-AC77-641A0E56DC15}"/>
              </a:ext>
            </a:extLst>
          </p:cNvPr>
          <p:cNvSpPr txBox="1"/>
          <p:nvPr/>
        </p:nvSpPr>
        <p:spPr>
          <a:xfrm>
            <a:off x="584875" y="1864212"/>
            <a:ext cx="63076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根據不同字詞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文檔的重要性給予權重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 of Word 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中大量停頓詞的問題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較難表達文字間的關聯性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無法解決一詞多意的問題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A9CB65-9C9C-4DD9-B4A0-A6FF353D22F8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220D66-F2F8-4DE7-A6C7-BB1DE680C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985" y="1877836"/>
            <a:ext cx="5574698" cy="296765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AD3CF36-92F9-4004-A6A8-657B29962F07}"/>
              </a:ext>
            </a:extLst>
          </p:cNvPr>
          <p:cNvSpPr txBox="1"/>
          <p:nvPr/>
        </p:nvSpPr>
        <p:spPr>
          <a:xfrm>
            <a:off x="5990771" y="1467773"/>
            <a:ext cx="5883126" cy="400110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erm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requency -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nverse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ocument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requency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32527-53F8-4340-A276-4D5116368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75" y="3679605"/>
            <a:ext cx="4573189" cy="7343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218DE0-FACD-43ED-B4AC-F17012022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05" y="5123619"/>
            <a:ext cx="4888056" cy="557911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A42ABB0-B591-4BCB-A562-E7E6B019CE51}"/>
              </a:ext>
            </a:extLst>
          </p:cNvPr>
          <p:cNvCxnSpPr>
            <a:cxnSpLocks/>
          </p:cNvCxnSpPr>
          <p:nvPr/>
        </p:nvCxnSpPr>
        <p:spPr>
          <a:xfrm flipH="1">
            <a:off x="3895672" y="4330916"/>
            <a:ext cx="2301" cy="854518"/>
          </a:xfrm>
          <a:prstGeom prst="straightConnector1">
            <a:avLst/>
          </a:prstGeom>
          <a:ln w="28575">
            <a:solidFill>
              <a:srgbClr val="AD95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8A70E8-F516-464D-A703-59D2ED27890E}"/>
              </a:ext>
            </a:extLst>
          </p:cNvPr>
          <p:cNvCxnSpPr/>
          <p:nvPr/>
        </p:nvCxnSpPr>
        <p:spPr>
          <a:xfrm>
            <a:off x="2594631" y="4331516"/>
            <a:ext cx="2640204" cy="0"/>
          </a:xfrm>
          <a:prstGeom prst="line">
            <a:avLst/>
          </a:prstGeom>
          <a:ln w="28575">
            <a:solidFill>
              <a:srgbClr val="AD9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>
            <a:extLst>
              <a:ext uri="{FF2B5EF4-FFF2-40B4-BE49-F238E27FC236}">
                <a16:creationId xmlns:a16="http://schemas.microsoft.com/office/drawing/2014/main" id="{4E68E32D-B846-4A0C-9E55-996B569BC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3713" y="5167724"/>
            <a:ext cx="3624419" cy="38454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6315AE7D-9124-4F2B-BD80-8716C9BED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8326" y="5181739"/>
            <a:ext cx="1555673" cy="381518"/>
          </a:xfrm>
          <a:prstGeom prst="rect">
            <a:avLst/>
          </a:prstGeom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BF0F958-CB4D-4C3C-A4C2-93D68283A0F8}"/>
              </a:ext>
            </a:extLst>
          </p:cNvPr>
          <p:cNvCxnSpPr>
            <a:cxnSpLocks/>
          </p:cNvCxnSpPr>
          <p:nvPr/>
        </p:nvCxnSpPr>
        <p:spPr>
          <a:xfrm>
            <a:off x="7330310" y="4758175"/>
            <a:ext cx="1" cy="409549"/>
          </a:xfrm>
          <a:prstGeom prst="straightConnector1">
            <a:avLst/>
          </a:prstGeom>
          <a:ln w="28575">
            <a:solidFill>
              <a:srgbClr val="AD95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FD55811C-54D3-4B9D-8E32-23A46EDFC7D2}"/>
              </a:ext>
            </a:extLst>
          </p:cNvPr>
          <p:cNvCxnSpPr>
            <a:cxnSpLocks/>
          </p:cNvCxnSpPr>
          <p:nvPr/>
        </p:nvCxnSpPr>
        <p:spPr>
          <a:xfrm>
            <a:off x="10213557" y="4758175"/>
            <a:ext cx="1" cy="409549"/>
          </a:xfrm>
          <a:prstGeom prst="straightConnector1">
            <a:avLst/>
          </a:prstGeom>
          <a:ln w="28575">
            <a:solidFill>
              <a:srgbClr val="AD95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D834CC25-4B09-40C0-B4CC-AF43DEFB9C7A}"/>
              </a:ext>
            </a:extLst>
          </p:cNvPr>
          <p:cNvCxnSpPr>
            <a:cxnSpLocks/>
          </p:cNvCxnSpPr>
          <p:nvPr/>
        </p:nvCxnSpPr>
        <p:spPr>
          <a:xfrm>
            <a:off x="6589550" y="4758175"/>
            <a:ext cx="1501252" cy="0"/>
          </a:xfrm>
          <a:prstGeom prst="line">
            <a:avLst/>
          </a:prstGeom>
          <a:ln w="28575">
            <a:solidFill>
              <a:srgbClr val="AD9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965F4C24-FB73-4B96-AF15-315BB82C5C25}"/>
              </a:ext>
            </a:extLst>
          </p:cNvPr>
          <p:cNvCxnSpPr>
            <a:cxnSpLocks/>
          </p:cNvCxnSpPr>
          <p:nvPr/>
        </p:nvCxnSpPr>
        <p:spPr>
          <a:xfrm>
            <a:off x="9448132" y="4758175"/>
            <a:ext cx="1530850" cy="0"/>
          </a:xfrm>
          <a:prstGeom prst="line">
            <a:avLst/>
          </a:prstGeom>
          <a:ln w="28575">
            <a:solidFill>
              <a:srgbClr val="AD9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944BC84D-BF7B-44DD-ADAD-BB7D6D222897}"/>
              </a:ext>
            </a:extLst>
          </p:cNvPr>
          <p:cNvSpPr/>
          <p:nvPr/>
        </p:nvSpPr>
        <p:spPr>
          <a:xfrm>
            <a:off x="594391" y="3040813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A93A757-9FAD-4659-8756-2F22447BC2B7}"/>
              </a:ext>
            </a:extLst>
          </p:cNvPr>
          <p:cNvSpPr txBox="1"/>
          <p:nvPr/>
        </p:nvSpPr>
        <p:spPr>
          <a:xfrm>
            <a:off x="584875" y="3366262"/>
            <a:ext cx="6307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  <a:r>
              <a:rPr lang="en-US" altLang="zh-TW" sz="2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etc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＞形箭號 72">
            <a:extLst>
              <a:ext uri="{FF2B5EF4-FFF2-40B4-BE49-F238E27FC236}">
                <a16:creationId xmlns:a16="http://schemas.microsoft.com/office/drawing/2014/main" id="{D5065D46-C08E-4F64-BB63-0E4CABEDC1CD}"/>
              </a:ext>
            </a:extLst>
          </p:cNvPr>
          <p:cNvSpPr/>
          <p:nvPr/>
        </p:nvSpPr>
        <p:spPr bwMode="gray">
          <a:xfrm>
            <a:off x="174687" y="6182152"/>
            <a:ext cx="1393439" cy="515946"/>
          </a:xfrm>
          <a:prstGeom prst="chevron">
            <a:avLst>
              <a:gd name="adj" fmla="val 28286"/>
            </a:avLst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詞袋 </a:t>
            </a:r>
            <a:r>
              <a:rPr lang="en-US" altLang="zh-TW" sz="1400" b="1" dirty="0" err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BoW</a:t>
            </a:r>
            <a:endParaRPr lang="zh-TW" altLang="en-US" sz="1400" b="1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＞形箭號 72">
            <a:extLst>
              <a:ext uri="{FF2B5EF4-FFF2-40B4-BE49-F238E27FC236}">
                <a16:creationId xmlns:a16="http://schemas.microsoft.com/office/drawing/2014/main" id="{90D1FE9E-ECB8-4086-807B-27769B9428EC}"/>
              </a:ext>
            </a:extLst>
          </p:cNvPr>
          <p:cNvSpPr/>
          <p:nvPr/>
        </p:nvSpPr>
        <p:spPr bwMode="gray">
          <a:xfrm>
            <a:off x="1775601" y="6181691"/>
            <a:ext cx="1393439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en-US" altLang="zh-TW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 IDF</a:t>
            </a:r>
            <a:endParaRPr lang="zh-TW" altLang="en-US" sz="1400" b="1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＞形箭號 72">
            <a:extLst>
              <a:ext uri="{FF2B5EF4-FFF2-40B4-BE49-F238E27FC236}">
                <a16:creationId xmlns:a16="http://schemas.microsoft.com/office/drawing/2014/main" id="{2D8310FE-B3B6-489E-8895-0E071513F5B5}"/>
              </a:ext>
            </a:extLst>
          </p:cNvPr>
          <p:cNvSpPr/>
          <p:nvPr/>
        </p:nvSpPr>
        <p:spPr bwMode="gray">
          <a:xfrm>
            <a:off x="3376516" y="6181691"/>
            <a:ext cx="1393439" cy="515946"/>
          </a:xfrm>
          <a:prstGeom prst="chevron">
            <a:avLst>
              <a:gd name="adj" fmla="val 28286"/>
            </a:avLst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E982AEE-765B-40DC-9003-5C0CF23BAED7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2: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Representation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6444AEC-A415-436C-92C6-72DB66074C87}"/>
              </a:ext>
            </a:extLst>
          </p:cNvPr>
          <p:cNvSpPr txBox="1"/>
          <p:nvPr/>
        </p:nvSpPr>
        <p:spPr>
          <a:xfrm>
            <a:off x="6589550" y="5733146"/>
            <a:ext cx="47329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i="0" dirty="0">
                <a:solidFill>
                  <a:srgbClr val="3D3E3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字詞的重要性隨著在文本出現的頻率越高則越高；在不同文本檔案間出現的次數越高則反而降低</a:t>
            </a:r>
            <a:r>
              <a:rPr lang="zh-TW" altLang="en-US" sz="1600" b="0" i="0" dirty="0">
                <a:solidFill>
                  <a:srgbClr val="3D3E3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0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文本分析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9979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TF IDF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矩陣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81A25F-F296-46D3-AC77-641A0E56DC15}"/>
              </a:ext>
            </a:extLst>
          </p:cNvPr>
          <p:cNvSpPr txBox="1"/>
          <p:nvPr/>
        </p:nvSpPr>
        <p:spPr>
          <a:xfrm>
            <a:off x="584874" y="1864212"/>
            <a:ext cx="7102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1600" b="1" i="0" dirty="0">
                <a:solidFill>
                  <a:srgbClr val="3D3E3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語料庫中剛好都是同類文章，此時具代表性的字詞反而不被加權</a:t>
            </a:r>
            <a:r>
              <a:rPr lang="zh-TW" altLang="en-US" sz="1600" b="0" i="0" dirty="0">
                <a:solidFill>
                  <a:srgbClr val="3D3E3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0" i="0" dirty="0">
              <a:solidFill>
                <a:srgbClr val="3D3E3E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1600" b="1" i="0" dirty="0">
                <a:solidFill>
                  <a:srgbClr val="3D3E3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r>
              <a:rPr lang="zh-TW" altLang="en-US" sz="1600" b="1" i="0" dirty="0">
                <a:solidFill>
                  <a:srgbClr val="3D3E3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無法考慮到位置訊息。例如文章首尾</a:t>
            </a:r>
            <a:endParaRPr lang="zh-TW" altLang="en-US" sz="1600" b="0" i="0" dirty="0">
              <a:solidFill>
                <a:srgbClr val="3D3E3E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A9CB65-9C9C-4DD9-B4A0-A6FF353D22F8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注意</a:t>
            </a:r>
          </a:p>
        </p:txBody>
      </p:sp>
      <p:sp>
        <p:nvSpPr>
          <p:cNvPr id="30" name="＞形箭號 72">
            <a:extLst>
              <a:ext uri="{FF2B5EF4-FFF2-40B4-BE49-F238E27FC236}">
                <a16:creationId xmlns:a16="http://schemas.microsoft.com/office/drawing/2014/main" id="{D5065D46-C08E-4F64-BB63-0E4CABEDC1CD}"/>
              </a:ext>
            </a:extLst>
          </p:cNvPr>
          <p:cNvSpPr/>
          <p:nvPr/>
        </p:nvSpPr>
        <p:spPr bwMode="gray">
          <a:xfrm>
            <a:off x="174687" y="6182152"/>
            <a:ext cx="1393439" cy="515946"/>
          </a:xfrm>
          <a:prstGeom prst="chevron">
            <a:avLst>
              <a:gd name="adj" fmla="val 28286"/>
            </a:avLst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詞袋 </a:t>
            </a:r>
            <a:r>
              <a:rPr lang="en-US" altLang="zh-TW" sz="1400" b="1" dirty="0" err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BoW</a:t>
            </a:r>
            <a:endParaRPr lang="zh-TW" altLang="en-US" sz="1400" b="1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＞形箭號 72">
            <a:extLst>
              <a:ext uri="{FF2B5EF4-FFF2-40B4-BE49-F238E27FC236}">
                <a16:creationId xmlns:a16="http://schemas.microsoft.com/office/drawing/2014/main" id="{90D1FE9E-ECB8-4086-807B-27769B9428EC}"/>
              </a:ext>
            </a:extLst>
          </p:cNvPr>
          <p:cNvSpPr/>
          <p:nvPr/>
        </p:nvSpPr>
        <p:spPr bwMode="gray">
          <a:xfrm>
            <a:off x="1775601" y="6181691"/>
            <a:ext cx="1393439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en-US" altLang="zh-TW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 IDF</a:t>
            </a:r>
            <a:endParaRPr lang="zh-TW" altLang="en-US" sz="1400" b="1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＞形箭號 72">
            <a:extLst>
              <a:ext uri="{FF2B5EF4-FFF2-40B4-BE49-F238E27FC236}">
                <a16:creationId xmlns:a16="http://schemas.microsoft.com/office/drawing/2014/main" id="{2D8310FE-B3B6-489E-8895-0E071513F5B5}"/>
              </a:ext>
            </a:extLst>
          </p:cNvPr>
          <p:cNvSpPr/>
          <p:nvPr/>
        </p:nvSpPr>
        <p:spPr bwMode="gray">
          <a:xfrm>
            <a:off x="3376516" y="6181691"/>
            <a:ext cx="1393439" cy="515946"/>
          </a:xfrm>
          <a:prstGeom prst="chevron">
            <a:avLst>
              <a:gd name="adj" fmla="val 28286"/>
            </a:avLst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E982AEE-765B-40DC-9003-5C0CF23BAED7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2: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Representation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F14CEB-D078-4D2A-892C-E4EA97FBF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43" y="3227460"/>
            <a:ext cx="4387345" cy="1694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B04F9C-F745-48A0-8442-B7B730855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626" y="3227460"/>
            <a:ext cx="4387345" cy="1694751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BBA249DC-7707-4AC4-97CD-66CC9DBFEEB6}"/>
              </a:ext>
            </a:extLst>
          </p:cNvPr>
          <p:cNvSpPr txBox="1"/>
          <p:nvPr/>
        </p:nvSpPr>
        <p:spPr>
          <a:xfrm>
            <a:off x="2870833" y="5085129"/>
            <a:ext cx="1393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3D3E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BoW</a:t>
            </a:r>
            <a:r>
              <a:rPr lang="en-US" altLang="zh-TW" b="1" dirty="0">
                <a:solidFill>
                  <a:srgbClr val="3D3E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3D3E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4D126BB-7B43-4552-800B-23B74F140DAE}"/>
              </a:ext>
            </a:extLst>
          </p:cNvPr>
          <p:cNvSpPr txBox="1"/>
          <p:nvPr/>
        </p:nvSpPr>
        <p:spPr>
          <a:xfrm>
            <a:off x="8123316" y="5085129"/>
            <a:ext cx="1393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3D3E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</a:t>
            </a:r>
            <a:r>
              <a:rPr lang="zh-TW" altLang="en-US" b="1" dirty="0">
                <a:solidFill>
                  <a:srgbClr val="3D3E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3D3E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IDF </a:t>
            </a:r>
            <a:r>
              <a:rPr lang="zh-TW" altLang="en-US" b="1" dirty="0">
                <a:solidFill>
                  <a:srgbClr val="3D3E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745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詞嵌入概念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772202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Word Embedding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C46D1E-AE07-4589-B749-FA89ED9B3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6" y="4071059"/>
            <a:ext cx="5414961" cy="166414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5CC01C6-D438-4CA2-BA88-2305F2951A29}"/>
              </a:ext>
            </a:extLst>
          </p:cNvPr>
          <p:cNvSpPr txBox="1"/>
          <p:nvPr/>
        </p:nvSpPr>
        <p:spPr>
          <a:xfrm>
            <a:off x="584875" y="1864212"/>
            <a:ext cx="6307666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將單詞透過詞嵌入，映射到稠密且高維向量空間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 Embedding = Word Vector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詞嵌入是一種向量降維的過程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OHE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和 </a:t>
            </a:r>
            <a:r>
              <a:rPr lang="en-US" altLang="zh-TW" sz="16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BoW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會發生維度爆炸的問題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l"/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F0D13D-CDA9-4602-9470-69D736F4F271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BF9410-A29D-444C-ACA9-CADD7737EA37}"/>
              </a:ext>
            </a:extLst>
          </p:cNvPr>
          <p:cNvSpPr/>
          <p:nvPr/>
        </p:nvSpPr>
        <p:spPr>
          <a:xfrm>
            <a:off x="608606" y="3208727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9780C9-ECEA-45FB-AE50-F45B3D561869}"/>
              </a:ext>
            </a:extLst>
          </p:cNvPr>
          <p:cNvSpPr txBox="1"/>
          <p:nvPr/>
        </p:nvSpPr>
        <p:spPr>
          <a:xfrm>
            <a:off x="599090" y="3563478"/>
            <a:ext cx="6307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文字類比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知識圖譜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  <a:r>
              <a:rPr lang="en-US" altLang="zh-TW" sz="2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etc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E487C4-E1A2-4411-89A4-FBC6F7DD65B8}"/>
              </a:ext>
            </a:extLst>
          </p:cNvPr>
          <p:cNvSpPr txBox="1"/>
          <p:nvPr/>
        </p:nvSpPr>
        <p:spPr>
          <a:xfrm>
            <a:off x="432068" y="5712623"/>
            <a:ext cx="2045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Male - Female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8331866-7F3D-4AD8-A31F-C7E4DEAFE65D}"/>
              </a:ext>
            </a:extLst>
          </p:cNvPr>
          <p:cNvSpPr txBox="1"/>
          <p:nvPr/>
        </p:nvSpPr>
        <p:spPr>
          <a:xfrm>
            <a:off x="2213047" y="5735205"/>
            <a:ext cx="2045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Verb - Tense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FD0CF1-F7E4-4A20-8902-5B061AF9E73B}"/>
              </a:ext>
            </a:extLst>
          </p:cNvPr>
          <p:cNvSpPr txBox="1"/>
          <p:nvPr/>
        </p:nvSpPr>
        <p:spPr>
          <a:xfrm>
            <a:off x="4071607" y="5735205"/>
            <a:ext cx="2489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Country - Capital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29AAED-323A-4946-B345-7B993A67C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572" y="1931355"/>
            <a:ext cx="5414962" cy="3733138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8A7B7C15-B988-44BD-BB0C-AAA00F5706E3}"/>
              </a:ext>
            </a:extLst>
          </p:cNvPr>
          <p:cNvSpPr txBox="1"/>
          <p:nvPr/>
        </p:nvSpPr>
        <p:spPr>
          <a:xfrm>
            <a:off x="7814105" y="1324697"/>
            <a:ext cx="2508518" cy="400110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Words into vectors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1470034-4275-4631-8FDA-F5FD31264426}"/>
              </a:ext>
            </a:extLst>
          </p:cNvPr>
          <p:cNvSpPr txBox="1"/>
          <p:nvPr/>
        </p:nvSpPr>
        <p:spPr>
          <a:xfrm>
            <a:off x="7238116" y="5924887"/>
            <a:ext cx="403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關係越相近，距離越小，角度越小</a:t>
            </a:r>
            <a:endParaRPr lang="en-US" altLang="zh-TW" sz="1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＞形箭號 72">
            <a:extLst>
              <a:ext uri="{FF2B5EF4-FFF2-40B4-BE49-F238E27FC236}">
                <a16:creationId xmlns:a16="http://schemas.microsoft.com/office/drawing/2014/main" id="{8A22EBCD-B9AE-42CD-BB56-2D230DCD9950}"/>
              </a:ext>
            </a:extLst>
          </p:cNvPr>
          <p:cNvSpPr/>
          <p:nvPr/>
        </p:nvSpPr>
        <p:spPr bwMode="gray">
          <a:xfrm>
            <a:off x="174687" y="6182152"/>
            <a:ext cx="1393439" cy="515946"/>
          </a:xfrm>
          <a:prstGeom prst="chevron">
            <a:avLst>
              <a:gd name="adj" fmla="val 28286"/>
            </a:avLst>
          </a:prstGeom>
          <a:solidFill>
            <a:schemeClr val="bg1">
              <a:lumMod val="8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詞袋 </a:t>
            </a:r>
            <a:r>
              <a:rPr lang="en-US" altLang="zh-TW" sz="1400" b="1" dirty="0" err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BoW</a:t>
            </a:r>
            <a:endParaRPr lang="zh-TW" altLang="en-US" sz="1400" b="1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＞形箭號 72">
            <a:extLst>
              <a:ext uri="{FF2B5EF4-FFF2-40B4-BE49-F238E27FC236}">
                <a16:creationId xmlns:a16="http://schemas.microsoft.com/office/drawing/2014/main" id="{6B52C057-B9E5-49E9-9344-D8AA6F98653B}"/>
              </a:ext>
            </a:extLst>
          </p:cNvPr>
          <p:cNvSpPr/>
          <p:nvPr/>
        </p:nvSpPr>
        <p:spPr bwMode="gray">
          <a:xfrm>
            <a:off x="1775601" y="6181691"/>
            <a:ext cx="1393439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en-US" altLang="zh-TW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 IDF</a:t>
            </a:r>
            <a:endParaRPr lang="zh-TW" altLang="en-US" sz="1400" b="1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＞形箭號 72">
            <a:extLst>
              <a:ext uri="{FF2B5EF4-FFF2-40B4-BE49-F238E27FC236}">
                <a16:creationId xmlns:a16="http://schemas.microsoft.com/office/drawing/2014/main" id="{F775E4E8-8F99-487B-BE9C-BCD974968541}"/>
              </a:ext>
            </a:extLst>
          </p:cNvPr>
          <p:cNvSpPr/>
          <p:nvPr/>
        </p:nvSpPr>
        <p:spPr bwMode="gray">
          <a:xfrm>
            <a:off x="3376516" y="6181691"/>
            <a:ext cx="1393439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036552-AECB-4D4C-B02D-ECE29FE2C4C1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2: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2401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165067" cy="767639"/>
          </a:xfrm>
        </p:spPr>
        <p:txBody>
          <a:bodyPr>
            <a:normAutofit/>
          </a:bodyPr>
          <a:lstStyle/>
          <a:p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Word2vec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理論架構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理解上下文資訊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8099" y="630471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A91CAB-EBA0-44BA-9E32-2CC5B5F921F3}"/>
              </a:ext>
            </a:extLst>
          </p:cNvPr>
          <p:cNvSpPr txBox="1"/>
          <p:nvPr/>
        </p:nvSpPr>
        <p:spPr>
          <a:xfrm>
            <a:off x="584875" y="1864212"/>
            <a:ext cx="63076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具備上下文資訊成分的詞向量 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一個單詞或短語的意思不僅由自己決定，而是由周圍的上下文共同賦予含意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l"/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119ABE2-E59B-45A1-A932-BCF742DF51D9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0E3D209-E034-4316-80AA-2A68BD68CFC3}"/>
              </a:ext>
            </a:extLst>
          </p:cNvPr>
          <p:cNvSpPr/>
          <p:nvPr/>
        </p:nvSpPr>
        <p:spPr>
          <a:xfrm>
            <a:off x="584874" y="2860706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8337D0-CE60-42C1-A45F-693FF436C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036" y="2745155"/>
            <a:ext cx="5236699" cy="19419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323481B-5E6B-4225-BA56-832B32D7A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282" y="1531371"/>
            <a:ext cx="4136066" cy="1380386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2D93765E-1158-4508-A8CE-5A660FFC8769}"/>
              </a:ext>
            </a:extLst>
          </p:cNvPr>
          <p:cNvSpPr txBox="1"/>
          <p:nvPr/>
        </p:nvSpPr>
        <p:spPr>
          <a:xfrm>
            <a:off x="584874" y="3264526"/>
            <a:ext cx="630766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準備大量語料 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(corpus)</a:t>
            </a:r>
          </a:p>
          <a:p>
            <a:pPr algn="l">
              <a:buFont typeface="+mj-lt"/>
              <a:buAutoNum type="arabicPeriod"/>
            </a:pPr>
            <a:endParaRPr lang="en-US" altLang="zh-TW" sz="1600" b="1" i="0" dirty="0">
              <a:solidFill>
                <a:srgbClr val="24242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Tokenize </a:t>
            </a:r>
            <a:r>
              <a:rPr lang="zh-TW" altLang="en-US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後用 </a:t>
            </a:r>
            <a:r>
              <a:rPr lang="en-US" altLang="zh-TW" sz="1600" b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 </a:t>
            </a:r>
            <a:r>
              <a:rPr lang="en-US" altLang="zh-TW" sz="1600" b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ot Encoding </a:t>
            </a:r>
            <a:r>
              <a:rPr lang="zh-TW" altLang="en-US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表示成向量 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(vector) </a:t>
            </a:r>
          </a:p>
          <a:p>
            <a:pPr algn="l">
              <a:buFont typeface="+mj-lt"/>
              <a:buAutoNum type="arabicPeriod"/>
            </a:pPr>
            <a:endParaRPr lang="zh-TW" altLang="en-US" sz="1600" b="1" i="0" dirty="0">
              <a:solidFill>
                <a:srgbClr val="24242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定義掃描時間窗格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(window size)</a:t>
            </a:r>
          </a:p>
          <a:p>
            <a:pPr>
              <a:buFont typeface="+mj-lt"/>
              <a:buAutoNum type="arabicPeriod"/>
            </a:pPr>
            <a:endParaRPr lang="en-US" altLang="zh-TW" sz="1600" b="1" i="0" dirty="0">
              <a:solidFill>
                <a:srgbClr val="24242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1600" b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中心詞 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b="1" i="0" dirty="0" err="1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eg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banking)</a:t>
            </a:r>
            <a:r>
              <a:rPr lang="zh-TW" altLang="en-US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和外圍</a:t>
            </a:r>
            <a:r>
              <a:rPr lang="zh-TW" altLang="en-US" sz="1600" b="1" i="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上下文 </a:t>
            </a:r>
            <a:r>
              <a:rPr lang="en-US" altLang="zh-TW" sz="1600" b="1" i="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-US" altLang="zh-TW" sz="1600" b="1" i="0" dirty="0" err="1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eg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turning, into, crises, as)</a:t>
            </a:r>
            <a:r>
              <a:rPr lang="zh-TW" altLang="en-US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進行訓練</a:t>
            </a:r>
            <a:endParaRPr lang="en-US" altLang="zh-TW" sz="1600" b="1" i="0" dirty="0">
              <a:solidFill>
                <a:srgbClr val="24242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endParaRPr lang="en-US" altLang="zh-TW" sz="1600" b="1" i="0" dirty="0">
              <a:solidFill>
                <a:srgbClr val="24242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1600" b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將輸出結果和目標進行</a:t>
            </a:r>
            <a:r>
              <a:rPr lang="zh-TW" altLang="en-US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相似度比對，計算 </a:t>
            </a:r>
            <a:r>
              <a:rPr lang="en-US" altLang="zh-TW" sz="16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</a:p>
          <a:p>
            <a:pPr algn="l"/>
            <a:endParaRPr lang="zh-TW" altLang="en-US" sz="1600" b="1" i="0" dirty="0">
              <a:solidFill>
                <a:srgbClr val="24242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Rounded Rectangle 31">
            <a:extLst>
              <a:ext uri="{FF2B5EF4-FFF2-40B4-BE49-F238E27FC236}">
                <a16:creationId xmlns:a16="http://schemas.microsoft.com/office/drawing/2014/main" id="{D3CDF0C5-EDAA-4487-87EE-58C37427096F}"/>
              </a:ext>
            </a:extLst>
          </p:cNvPr>
          <p:cNvSpPr/>
          <p:nvPr/>
        </p:nvSpPr>
        <p:spPr>
          <a:xfrm>
            <a:off x="7325832" y="1345231"/>
            <a:ext cx="3221665" cy="1518040"/>
          </a:xfrm>
          <a:prstGeom prst="roundRect">
            <a:avLst>
              <a:gd name="adj" fmla="val 555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5" name="Rounded Rectangle 31">
            <a:extLst>
              <a:ext uri="{FF2B5EF4-FFF2-40B4-BE49-F238E27FC236}">
                <a16:creationId xmlns:a16="http://schemas.microsoft.com/office/drawing/2014/main" id="{8A67B4CA-064A-469A-8ED1-54817E32332F}"/>
              </a:ext>
            </a:extLst>
          </p:cNvPr>
          <p:cNvSpPr/>
          <p:nvPr/>
        </p:nvSpPr>
        <p:spPr>
          <a:xfrm>
            <a:off x="8048846" y="2940420"/>
            <a:ext cx="2849526" cy="1518040"/>
          </a:xfrm>
          <a:prstGeom prst="roundRect">
            <a:avLst>
              <a:gd name="adj" fmla="val 555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6" name="Right Arrow 68">
            <a:extLst>
              <a:ext uri="{FF2B5EF4-FFF2-40B4-BE49-F238E27FC236}">
                <a16:creationId xmlns:a16="http://schemas.microsoft.com/office/drawing/2014/main" id="{2F3FDD23-FC38-4D0B-9B58-5C1F24F72B34}"/>
              </a:ext>
            </a:extLst>
          </p:cNvPr>
          <p:cNvSpPr/>
          <p:nvPr/>
        </p:nvSpPr>
        <p:spPr>
          <a:xfrm>
            <a:off x="10793600" y="2434613"/>
            <a:ext cx="886374" cy="554339"/>
          </a:xfrm>
          <a:prstGeom prst="rightArrow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Shift </a:t>
            </a:r>
            <a:endParaRPr lang="en-TW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C2C764F-2EB9-4E10-8431-9292262595EB}"/>
              </a:ext>
            </a:extLst>
          </p:cNvPr>
          <p:cNvSpPr txBox="1"/>
          <p:nvPr/>
        </p:nvSpPr>
        <p:spPr>
          <a:xfrm>
            <a:off x="7847066" y="4703780"/>
            <a:ext cx="2946534" cy="400110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Skip – gram 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訓練示意圖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D9FDBC3-BF0D-45B7-B44C-C34A0358E481}"/>
              </a:ext>
            </a:extLst>
          </p:cNvPr>
          <p:cNvSpPr txBox="1"/>
          <p:nvPr/>
        </p:nvSpPr>
        <p:spPr>
          <a:xfrm>
            <a:off x="9371616" y="1073027"/>
            <a:ext cx="1996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 size = 2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551D04D9-BB44-4BEA-88F9-AFC31372508B}"/>
              </a:ext>
            </a:extLst>
          </p:cNvPr>
          <p:cNvSpPr txBox="1"/>
          <p:nvPr/>
        </p:nvSpPr>
        <p:spPr>
          <a:xfrm>
            <a:off x="7300449" y="5300795"/>
            <a:ext cx="4039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 size </a:t>
            </a:r>
            <a:r>
              <a:rPr lang="zh-TW" altLang="en-US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越大，理解的資訊越多，越不會金魚腦</a:t>
            </a:r>
            <a:r>
              <a:rPr lang="en-US" altLang="zh-TW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由中心詞預設周圍上下文</a:t>
            </a:r>
            <a:endParaRPr lang="en-US" altLang="zh-TW" sz="1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5849A1-1678-41A8-B276-E1C2A96F0CB6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2: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84573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Word2vec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訓練過程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CBOW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vs Skip gram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8099" y="630471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119ABE2-E59B-45A1-A932-BCF742DF51D9}"/>
              </a:ext>
            </a:extLst>
          </p:cNvPr>
          <p:cNvSpPr/>
          <p:nvPr/>
        </p:nvSpPr>
        <p:spPr>
          <a:xfrm>
            <a:off x="567894" y="1625073"/>
            <a:ext cx="2515548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CBOW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56F837-B2B6-40C7-95C2-A70214BD2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52"/>
          <a:stretch/>
        </p:blipFill>
        <p:spPr>
          <a:xfrm>
            <a:off x="567894" y="2035856"/>
            <a:ext cx="5217977" cy="259504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FB6EB83E-DFC9-40E9-B1A7-E8A24CDC081D}"/>
              </a:ext>
            </a:extLst>
          </p:cNvPr>
          <p:cNvSpPr/>
          <p:nvPr/>
        </p:nvSpPr>
        <p:spPr>
          <a:xfrm>
            <a:off x="3129234" y="1625073"/>
            <a:ext cx="2515548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Skip</a:t>
            </a:r>
            <a:r>
              <a:rPr lang="en-US" altLang="zh-TW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-gram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CEFAA10-3657-43F1-BB30-4E20EC6E10C9}"/>
              </a:ext>
            </a:extLst>
          </p:cNvPr>
          <p:cNvSpPr txBox="1"/>
          <p:nvPr/>
        </p:nvSpPr>
        <p:spPr>
          <a:xfrm>
            <a:off x="3243403" y="4831371"/>
            <a:ext cx="2434243" cy="523220"/>
          </a:xfrm>
          <a:prstGeom prst="rect">
            <a:avLst/>
          </a:prstGeom>
          <a:solidFill>
            <a:srgbClr val="8497B0"/>
          </a:solidFill>
        </p:spPr>
        <p:txBody>
          <a:bodyPr wrap="square">
            <a:spAutoFit/>
          </a:bodyPr>
          <a:lstStyle/>
          <a:p>
            <a:r>
              <a:rPr lang="zh-TW" altLang="en-US" sz="14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給定中心詞 </a:t>
            </a:r>
            <a:r>
              <a:rPr lang="en-US" altLang="zh-TW" sz="14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4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400" b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r>
              <a:rPr lang="zh-TW" altLang="en-US" sz="14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特定距離內出現上下文 </a:t>
            </a:r>
            <a:r>
              <a:rPr lang="en-US" altLang="zh-TW" sz="14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 </a:t>
            </a:r>
            <a:r>
              <a:rPr lang="zh-TW" altLang="en-US" sz="14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313DBC4-0300-485B-9CBF-E21D436CC4A3}"/>
              </a:ext>
            </a:extLst>
          </p:cNvPr>
          <p:cNvSpPr txBox="1"/>
          <p:nvPr/>
        </p:nvSpPr>
        <p:spPr>
          <a:xfrm>
            <a:off x="600758" y="4831371"/>
            <a:ext cx="2515548" cy="523220"/>
          </a:xfrm>
          <a:prstGeom prst="rect">
            <a:avLst/>
          </a:prstGeom>
          <a:solidFill>
            <a:srgbClr val="8497B0"/>
          </a:solidFill>
        </p:spPr>
        <p:txBody>
          <a:bodyPr wrap="square">
            <a:spAutoFit/>
          </a:bodyPr>
          <a:lstStyle/>
          <a:p>
            <a:r>
              <a:rPr lang="zh-TW" altLang="en-US" sz="14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給定特定上下文 </a:t>
            </a:r>
            <a:r>
              <a:rPr lang="en-US" altLang="zh-TW" sz="14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r>
              <a:rPr lang="zh-TW" altLang="en-US" sz="14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 計算中心詞 </a:t>
            </a:r>
            <a:r>
              <a:rPr lang="en-US" altLang="zh-TW" sz="14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1400" b="1" i="0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出現的機率</a:t>
            </a:r>
            <a:endParaRPr lang="zh-TW" altLang="en-US" sz="1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3F59E8-0A0D-4249-A7A8-56DC3446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807" y="1916467"/>
            <a:ext cx="5765492" cy="3607854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1C01D68-2D90-4549-97E2-A43A9CAB175E}"/>
              </a:ext>
            </a:extLst>
          </p:cNvPr>
          <p:cNvSpPr txBox="1"/>
          <p:nvPr/>
        </p:nvSpPr>
        <p:spPr>
          <a:xfrm>
            <a:off x="6505679" y="4929786"/>
            <a:ext cx="947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 </a:t>
            </a:r>
            <a:r>
              <a:rPr lang="en-US" altLang="zh-TW" sz="900" b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900" b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00" b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1000</a:t>
            </a:r>
            <a:endParaRPr lang="zh-TW" altLang="en-US" sz="900" dirty="0"/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DF176FF5-E179-4B82-B3FE-832EB60407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16952" y="1430519"/>
            <a:ext cx="1516417" cy="1407176"/>
          </a:xfrm>
          <a:prstGeom prst="bentConnector3">
            <a:avLst>
              <a:gd name="adj1" fmla="val 99783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E8A43E7-A45C-4A15-8073-0B033F63F61F}"/>
              </a:ext>
            </a:extLst>
          </p:cNvPr>
          <p:cNvCxnSpPr>
            <a:cxnSpLocks/>
          </p:cNvCxnSpPr>
          <p:nvPr/>
        </p:nvCxnSpPr>
        <p:spPr>
          <a:xfrm>
            <a:off x="9133367" y="1428441"/>
            <a:ext cx="0" cy="14092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B152E745-D85B-4DFF-9153-DECA4EE415A8}"/>
              </a:ext>
            </a:extLst>
          </p:cNvPr>
          <p:cNvSpPr/>
          <p:nvPr/>
        </p:nvSpPr>
        <p:spPr>
          <a:xfrm>
            <a:off x="11568011" y="2393620"/>
            <a:ext cx="367842" cy="367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824F763-CF56-404A-B7DB-F79B7D812511}"/>
              </a:ext>
            </a:extLst>
          </p:cNvPr>
          <p:cNvSpPr/>
          <p:nvPr/>
        </p:nvSpPr>
        <p:spPr>
          <a:xfrm>
            <a:off x="11568011" y="2980629"/>
            <a:ext cx="367842" cy="367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DEA5809-908E-404A-8760-FD1024F0C9D0}"/>
              </a:ext>
            </a:extLst>
          </p:cNvPr>
          <p:cNvSpPr/>
          <p:nvPr/>
        </p:nvSpPr>
        <p:spPr>
          <a:xfrm>
            <a:off x="11568011" y="3639865"/>
            <a:ext cx="367842" cy="367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7C7419A-E4BC-4142-9CFC-CD2BAA306FA8}"/>
              </a:ext>
            </a:extLst>
          </p:cNvPr>
          <p:cNvSpPr/>
          <p:nvPr/>
        </p:nvSpPr>
        <p:spPr>
          <a:xfrm>
            <a:off x="11557378" y="4831371"/>
            <a:ext cx="367842" cy="367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1D702B4-C63E-49ED-B342-FAA4937341EF}"/>
              </a:ext>
            </a:extLst>
          </p:cNvPr>
          <p:cNvCxnSpPr/>
          <p:nvPr/>
        </p:nvCxnSpPr>
        <p:spPr>
          <a:xfrm>
            <a:off x="11741299" y="4136065"/>
            <a:ext cx="0" cy="595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9F0C6F5-B8AB-4B9A-B8FF-3E3ADC4BB925}"/>
              </a:ext>
            </a:extLst>
          </p:cNvPr>
          <p:cNvSpPr txBox="1"/>
          <p:nvPr/>
        </p:nvSpPr>
        <p:spPr>
          <a:xfrm>
            <a:off x="11463700" y="1851331"/>
            <a:ext cx="576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Actual target</a:t>
            </a:r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CFE26A-B1CB-471B-BF75-225B6A76134B}"/>
              </a:ext>
            </a:extLst>
          </p:cNvPr>
          <p:cNvSpPr/>
          <p:nvPr/>
        </p:nvSpPr>
        <p:spPr>
          <a:xfrm>
            <a:off x="10504967" y="3585126"/>
            <a:ext cx="446568" cy="422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右中括弧 34">
            <a:extLst>
              <a:ext uri="{FF2B5EF4-FFF2-40B4-BE49-F238E27FC236}">
                <a16:creationId xmlns:a16="http://schemas.microsoft.com/office/drawing/2014/main" id="{9019B7BD-304B-45F6-8E3F-FD9FD181211E}"/>
              </a:ext>
            </a:extLst>
          </p:cNvPr>
          <p:cNvSpPr/>
          <p:nvPr/>
        </p:nvSpPr>
        <p:spPr>
          <a:xfrm rot="5400000" flipH="1">
            <a:off x="10512563" y="724300"/>
            <a:ext cx="421541" cy="1801544"/>
          </a:xfrm>
          <a:prstGeom prst="rightBracket">
            <a:avLst>
              <a:gd name="adj" fmla="val 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右中括弧 48">
            <a:extLst>
              <a:ext uri="{FF2B5EF4-FFF2-40B4-BE49-F238E27FC236}">
                <a16:creationId xmlns:a16="http://schemas.microsoft.com/office/drawing/2014/main" id="{B8FD4D31-7EF1-486E-A5C8-90323CF306F4}"/>
              </a:ext>
            </a:extLst>
          </p:cNvPr>
          <p:cNvSpPr/>
          <p:nvPr/>
        </p:nvSpPr>
        <p:spPr>
          <a:xfrm rot="5400000" flipH="1">
            <a:off x="9429668" y="27999"/>
            <a:ext cx="421541" cy="2367015"/>
          </a:xfrm>
          <a:prstGeom prst="rightBracket">
            <a:avLst>
              <a:gd name="adj" fmla="val 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40E5050-059C-4E34-ACD7-C575B14DAB80}"/>
              </a:ext>
            </a:extLst>
          </p:cNvPr>
          <p:cNvSpPr/>
          <p:nvPr/>
        </p:nvSpPr>
        <p:spPr>
          <a:xfrm>
            <a:off x="8823287" y="843448"/>
            <a:ext cx="1634301" cy="3378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Loss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計算，權重更新</a:t>
            </a:r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312F1C64-501A-4B1E-B599-B4CAC7EB2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610" y="2944351"/>
            <a:ext cx="794682" cy="1645134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F95122E-3751-4FF1-9DEE-A56DDE7CB3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220"/>
          <a:stretch/>
        </p:blipFill>
        <p:spPr>
          <a:xfrm>
            <a:off x="7023815" y="5577864"/>
            <a:ext cx="3881088" cy="1028864"/>
          </a:xfrm>
          <a:prstGeom prst="rect">
            <a:avLst/>
          </a:prstGeom>
        </p:spPr>
      </p:pic>
      <p:sp>
        <p:nvSpPr>
          <p:cNvPr id="63" name="Rounded Rectangle 16">
            <a:extLst>
              <a:ext uri="{FF2B5EF4-FFF2-40B4-BE49-F238E27FC236}">
                <a16:creationId xmlns:a16="http://schemas.microsoft.com/office/drawing/2014/main" id="{EB07B310-F9A0-49CE-AAF1-3118F931023F}"/>
              </a:ext>
            </a:extLst>
          </p:cNvPr>
          <p:cNvSpPr/>
          <p:nvPr/>
        </p:nvSpPr>
        <p:spPr>
          <a:xfrm>
            <a:off x="5935718" y="2277199"/>
            <a:ext cx="3139978" cy="3077392"/>
          </a:xfrm>
          <a:prstGeom prst="roundRect">
            <a:avLst>
              <a:gd name="adj" fmla="val 530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64" name="接點: 弧形 63">
            <a:extLst>
              <a:ext uri="{FF2B5EF4-FFF2-40B4-BE49-F238E27FC236}">
                <a16:creationId xmlns:a16="http://schemas.microsoft.com/office/drawing/2014/main" id="{BBEF4A6D-917F-4419-9655-7BF0ED5C5FFC}"/>
              </a:ext>
            </a:extLst>
          </p:cNvPr>
          <p:cNvCxnSpPr>
            <a:cxnSpLocks/>
          </p:cNvCxnSpPr>
          <p:nvPr/>
        </p:nvCxnSpPr>
        <p:spPr>
          <a:xfrm>
            <a:off x="6198046" y="5359467"/>
            <a:ext cx="813504" cy="650802"/>
          </a:xfrm>
          <a:prstGeom prst="curvedConnector3">
            <a:avLst>
              <a:gd name="adj1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5BC7F4C-1F56-4B51-871B-F04ADE64C52E}"/>
              </a:ext>
            </a:extLst>
          </p:cNvPr>
          <p:cNvSpPr txBox="1"/>
          <p:nvPr/>
        </p:nvSpPr>
        <p:spPr>
          <a:xfrm>
            <a:off x="10873793" y="3876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1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BADCC35-7AC5-4F97-B446-B9A3310EC963}"/>
              </a:ext>
            </a:extLst>
          </p:cNvPr>
          <p:cNvSpPr txBox="1"/>
          <p:nvPr/>
        </p:nvSpPr>
        <p:spPr>
          <a:xfrm>
            <a:off x="10905084" y="48086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B5A526FD-3EC2-4468-80EA-2D8EDE8657A6}"/>
              </a:ext>
            </a:extLst>
          </p:cNvPr>
          <p:cNvSpPr txBox="1"/>
          <p:nvPr/>
        </p:nvSpPr>
        <p:spPr>
          <a:xfrm>
            <a:off x="10876202" y="30105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EF99E68-8E05-447D-A8B1-C191CD3EAA1D}"/>
              </a:ext>
            </a:extLst>
          </p:cNvPr>
          <p:cNvSpPr txBox="1"/>
          <p:nvPr/>
        </p:nvSpPr>
        <p:spPr>
          <a:xfrm>
            <a:off x="10845659" y="2193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7B64B50E-2298-4158-93BD-5E78033C5D1D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29334" y="5485623"/>
            <a:ext cx="2444750" cy="831215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7631D5F9-32C5-4D03-901B-242F52B2976C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3243403" y="5486893"/>
            <a:ext cx="2470785" cy="829945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08286AEA-C0F1-4FB9-875B-3E0A54BE4FF2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補充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F483EE2-BA6A-4039-8358-4C3B92E957AE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2: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908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D98C8C8-0CCA-4C13-AA0B-04B93FB3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40" y="3615278"/>
            <a:ext cx="6597123" cy="2397026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文本序列向量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511437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Sequence of Vectors, Doc vs. Words  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5CC01C6-D438-4CA2-BA88-2305F2951A29}"/>
              </a:ext>
            </a:extLst>
          </p:cNvPr>
          <p:cNvSpPr txBox="1"/>
          <p:nvPr/>
        </p:nvSpPr>
        <p:spPr>
          <a:xfrm>
            <a:off x="584875" y="1864212"/>
            <a:ext cx="630766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將文本或句子透過詞嵌入轉換成序列向量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 of words 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保留更多的資訊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單詞級別提升到句子級別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F0D13D-CDA9-4602-9470-69D736F4F271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BF9410-A29D-444C-ACA9-CADD7737EA37}"/>
              </a:ext>
            </a:extLst>
          </p:cNvPr>
          <p:cNvSpPr/>
          <p:nvPr/>
        </p:nvSpPr>
        <p:spPr>
          <a:xfrm>
            <a:off x="594391" y="4287324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9780C9-ECEA-45FB-AE50-F45B3D561869}"/>
              </a:ext>
            </a:extLst>
          </p:cNvPr>
          <p:cNvSpPr txBox="1"/>
          <p:nvPr/>
        </p:nvSpPr>
        <p:spPr>
          <a:xfrm>
            <a:off x="584875" y="4705873"/>
            <a:ext cx="63076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機器翻譯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Language Translation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問答系統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Question Answering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語音辨識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Speech to Text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生物序列分析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Biological sequence analysis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F5DD6A-9E6B-4E24-BB08-EAC33E4CE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752" y="1018865"/>
            <a:ext cx="3490699" cy="2068239"/>
          </a:xfrm>
          <a:prstGeom prst="rect">
            <a:avLst/>
          </a:prstGeom>
        </p:spPr>
      </p:pic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D35A5372-929E-42FA-B86E-ADBEBAFC447E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8325402" y="2052985"/>
            <a:ext cx="1491049" cy="1562293"/>
          </a:xfrm>
          <a:prstGeom prst="bentConnector4">
            <a:avLst>
              <a:gd name="adj1" fmla="val -15331"/>
              <a:gd name="adj2" fmla="val 8309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7CE353ED-DB24-45BD-BDAD-F949A5A2FBAD}"/>
              </a:ext>
            </a:extLst>
          </p:cNvPr>
          <p:cNvSpPr/>
          <p:nvPr/>
        </p:nvSpPr>
        <p:spPr>
          <a:xfrm>
            <a:off x="584874" y="2860706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方法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CE0A8BF-6359-40EF-8084-7891008C0AB9}"/>
              </a:ext>
            </a:extLst>
          </p:cNvPr>
          <p:cNvSpPr txBox="1"/>
          <p:nvPr/>
        </p:nvSpPr>
        <p:spPr>
          <a:xfrm>
            <a:off x="584874" y="3264526"/>
            <a:ext cx="630766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預訓練模型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 (Google)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GloVe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(Stanford)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56795A6-038F-4569-B822-A1EE1BE2544E}"/>
              </a:ext>
            </a:extLst>
          </p:cNvPr>
          <p:cNvSpPr txBox="1"/>
          <p:nvPr/>
        </p:nvSpPr>
        <p:spPr>
          <a:xfrm>
            <a:off x="6797965" y="6093607"/>
            <a:ext cx="3851618" cy="400110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RNN, Document into vectors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E28C2EF-3508-458A-9280-BF95492F4B45}"/>
              </a:ext>
            </a:extLst>
          </p:cNvPr>
          <p:cNvSpPr/>
          <p:nvPr/>
        </p:nvSpPr>
        <p:spPr>
          <a:xfrm>
            <a:off x="9163804" y="226300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2: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Text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840813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E403AA4C-CC29-48DC-99D0-B5949405E2AB}"/>
              </a:ext>
            </a:extLst>
          </p:cNvPr>
          <p:cNvSpPr/>
          <p:nvPr/>
        </p:nvSpPr>
        <p:spPr>
          <a:xfrm>
            <a:off x="3288129" y="2557101"/>
            <a:ext cx="2208904" cy="2154133"/>
          </a:xfrm>
          <a:prstGeom prst="rect">
            <a:avLst/>
          </a:prstGeom>
          <a:solidFill>
            <a:srgbClr val="AD955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Can 64">
            <a:extLst>
              <a:ext uri="{FF2B5EF4-FFF2-40B4-BE49-F238E27FC236}">
                <a16:creationId xmlns:a16="http://schemas.microsoft.com/office/drawing/2014/main" id="{E91A28D0-427B-4675-B6EE-3DDC0842088F}"/>
              </a:ext>
            </a:extLst>
          </p:cNvPr>
          <p:cNvSpPr/>
          <p:nvPr/>
        </p:nvSpPr>
        <p:spPr>
          <a:xfrm>
            <a:off x="2713398" y="5206700"/>
            <a:ext cx="899632" cy="990932"/>
          </a:xfrm>
          <a:prstGeom prst="can">
            <a:avLst/>
          </a:prstGeom>
          <a:solidFill>
            <a:srgbClr val="AD9551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518130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NLP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文本處理 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pipeline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流程圖說明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8099" y="630471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1DA9195B-FDA9-4DAD-B799-D646F90FCB5C}"/>
              </a:ext>
            </a:extLst>
          </p:cNvPr>
          <p:cNvSpPr/>
          <p:nvPr/>
        </p:nvSpPr>
        <p:spPr>
          <a:xfrm>
            <a:off x="957576" y="1672803"/>
            <a:ext cx="1728349" cy="34747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noFill/>
            <a:miter lim="400000"/>
          </a:ln>
        </p:spPr>
        <p:txBody>
          <a:bodyPr lIns="19045" tIns="19045" rIns="19045" bIns="19045" rtlCol="0" anchor="ctr"/>
          <a:lstStyle/>
          <a:p>
            <a:pPr algn="ctr" defTabSz="228532">
              <a:buClr>
                <a:srgbClr val="000000"/>
              </a:buClr>
            </a:pPr>
            <a:r>
              <a:rPr lang="zh-TW" altLang="en-US" sz="1500" b="1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Gill Sans"/>
                <a:sym typeface="Gill Sans"/>
              </a:rPr>
              <a:t>資料源準備</a:t>
            </a:r>
            <a:endParaRPr lang="en-TW" sz="1500" b="1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  <a:cs typeface="Gill Sans"/>
              <a:sym typeface="Gill Sans"/>
            </a:endParaRP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46D64A64-D364-4B44-898B-302075EA684E}"/>
              </a:ext>
            </a:extLst>
          </p:cNvPr>
          <p:cNvSpPr/>
          <p:nvPr/>
        </p:nvSpPr>
        <p:spPr>
          <a:xfrm>
            <a:off x="3043109" y="1672803"/>
            <a:ext cx="2644661" cy="34747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noFill/>
            <a:miter lim="400000"/>
          </a:ln>
        </p:spPr>
        <p:txBody>
          <a:bodyPr lIns="19045" tIns="19045" rIns="19045" bIns="19045" rtlCol="0" anchor="ctr"/>
          <a:lstStyle/>
          <a:p>
            <a:pPr algn="ctr" defTabSz="228532">
              <a:buClr>
                <a:srgbClr val="000000"/>
              </a:buClr>
            </a:pPr>
            <a:r>
              <a:rPr lang="zh-TW" altLang="en-US" sz="1500" b="1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Gill Sans"/>
                <a:sym typeface="Gill Sans"/>
              </a:rPr>
              <a:t>數據清洗</a:t>
            </a:r>
            <a:endParaRPr lang="ja-JP" altLang="en-US" sz="1500" b="1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  <a:cs typeface="Gill Sans"/>
              <a:sym typeface="Gill Sans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41C0443F-D05B-4651-87B6-D87DADFC5E01}"/>
              </a:ext>
            </a:extLst>
          </p:cNvPr>
          <p:cNvSpPr/>
          <p:nvPr/>
        </p:nvSpPr>
        <p:spPr>
          <a:xfrm>
            <a:off x="5958244" y="1672803"/>
            <a:ext cx="2118388" cy="34747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noFill/>
            <a:miter lim="400000"/>
          </a:ln>
        </p:spPr>
        <p:txBody>
          <a:bodyPr lIns="19045" tIns="19045" rIns="19045" bIns="19045" rtlCol="0" anchor="ctr"/>
          <a:lstStyle/>
          <a:p>
            <a:pPr algn="ctr" defTabSz="228532">
              <a:buClr>
                <a:srgbClr val="000000"/>
              </a:buClr>
            </a:pPr>
            <a:r>
              <a:rPr lang="zh-TW" altLang="en-US" sz="1500" b="1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Gill Sans"/>
                <a:sym typeface="Gill Sans"/>
              </a:rPr>
              <a:t>特徵提取</a:t>
            </a:r>
            <a:endParaRPr lang="ja-JP" altLang="en-US" sz="1500" b="1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  <a:cs typeface="Gill Sans"/>
              <a:sym typeface="Gill Sans"/>
            </a:endParaRPr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5A7C96D4-6D3C-40CB-B3F4-826A9996D9B5}"/>
              </a:ext>
            </a:extLst>
          </p:cNvPr>
          <p:cNvSpPr/>
          <p:nvPr/>
        </p:nvSpPr>
        <p:spPr>
          <a:xfrm>
            <a:off x="8347105" y="1672803"/>
            <a:ext cx="1654190" cy="34747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noFill/>
            <a:miter lim="400000"/>
          </a:ln>
        </p:spPr>
        <p:txBody>
          <a:bodyPr lIns="19045" tIns="19045" rIns="19045" bIns="19045" rtlCol="0" anchor="ctr"/>
          <a:lstStyle/>
          <a:p>
            <a:pPr algn="ctr" defTabSz="228532">
              <a:buClr>
                <a:srgbClr val="000000"/>
              </a:buClr>
            </a:pPr>
            <a:r>
              <a:rPr lang="zh-TW" altLang="en-US" sz="1500" b="1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Gill Sans"/>
                <a:sym typeface="Gill Sans"/>
              </a:rPr>
              <a:t>資料建模</a:t>
            </a:r>
            <a:endParaRPr lang="ja-JP" altLang="en-US" sz="1500" b="1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  <a:cs typeface="Gill Sans"/>
              <a:sym typeface="Gill Sans"/>
            </a:endParaRPr>
          </a:p>
        </p:txBody>
      </p:sp>
      <p:sp>
        <p:nvSpPr>
          <p:cNvPr id="47" name="Rectangle 3">
            <a:extLst>
              <a:ext uri="{FF2B5EF4-FFF2-40B4-BE49-F238E27FC236}">
                <a16:creationId xmlns:a16="http://schemas.microsoft.com/office/drawing/2014/main" id="{1AF31015-5B63-4024-A35D-82F11F618630}"/>
              </a:ext>
            </a:extLst>
          </p:cNvPr>
          <p:cNvSpPr/>
          <p:nvPr/>
        </p:nvSpPr>
        <p:spPr>
          <a:xfrm>
            <a:off x="957576" y="2126601"/>
            <a:ext cx="1728349" cy="3494284"/>
          </a:xfrm>
          <a:prstGeom prst="rect">
            <a:avLst/>
          </a:prstGeom>
          <a:noFill/>
          <a:ln w="19050">
            <a:solidFill>
              <a:srgbClr val="AD9551"/>
            </a:solidFill>
            <a:miter lim="400000"/>
          </a:ln>
        </p:spPr>
        <p:txBody>
          <a:bodyPr lIns="19045" tIns="19045" rIns="19045" bIns="19045" rtlCol="0" anchor="ctr"/>
          <a:lstStyle/>
          <a:p>
            <a:pPr algn="ctr" defTabSz="228532">
              <a:buClr>
                <a:srgbClr val="000000"/>
              </a:buClr>
            </a:pPr>
            <a:endParaRPr lang="en-TW" sz="1000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  <a:cs typeface="Gill Sans"/>
              <a:sym typeface="Gill Sans"/>
            </a:endParaRP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13F389CA-44B8-4A1C-AA7D-2DBB78161B0A}"/>
              </a:ext>
            </a:extLst>
          </p:cNvPr>
          <p:cNvSpPr/>
          <p:nvPr/>
        </p:nvSpPr>
        <p:spPr>
          <a:xfrm>
            <a:off x="3043111" y="2126601"/>
            <a:ext cx="2644660" cy="3494284"/>
          </a:xfrm>
          <a:prstGeom prst="rect">
            <a:avLst/>
          </a:prstGeom>
          <a:noFill/>
          <a:ln w="19050">
            <a:solidFill>
              <a:srgbClr val="AD9551"/>
            </a:solidFill>
            <a:miter lim="400000"/>
          </a:ln>
        </p:spPr>
        <p:txBody>
          <a:bodyPr lIns="19045" tIns="19045" rIns="19045" bIns="19045" rtlCol="0" anchor="ctr"/>
          <a:lstStyle/>
          <a:p>
            <a:pPr algn="ctr" defTabSz="228532">
              <a:buClr>
                <a:srgbClr val="000000"/>
              </a:buClr>
            </a:pPr>
            <a:endParaRPr lang="en-TW" sz="1000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  <a:cs typeface="Gill Sans"/>
              <a:sym typeface="Gill Sans"/>
            </a:endParaRP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4332A86C-4D65-471E-A566-B4497A1B6BA9}"/>
              </a:ext>
            </a:extLst>
          </p:cNvPr>
          <p:cNvSpPr/>
          <p:nvPr/>
        </p:nvSpPr>
        <p:spPr>
          <a:xfrm>
            <a:off x="5958244" y="2126601"/>
            <a:ext cx="2118388" cy="3494284"/>
          </a:xfrm>
          <a:prstGeom prst="rect">
            <a:avLst/>
          </a:prstGeom>
          <a:noFill/>
          <a:ln w="19050">
            <a:solidFill>
              <a:srgbClr val="AD9551"/>
            </a:solidFill>
            <a:miter lim="400000"/>
          </a:ln>
        </p:spPr>
        <p:txBody>
          <a:bodyPr lIns="19045" tIns="19045" rIns="19045" bIns="19045" rtlCol="0" anchor="ctr"/>
          <a:lstStyle/>
          <a:p>
            <a:pPr algn="ctr" defTabSz="228532">
              <a:buClr>
                <a:srgbClr val="000000"/>
              </a:buClr>
            </a:pPr>
            <a:endParaRPr lang="en-TW" sz="1000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  <a:cs typeface="Gill Sans"/>
              <a:sym typeface="Gill Sans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44DB442C-5C05-45DA-BC7F-4CEB73BC20AC}"/>
              </a:ext>
            </a:extLst>
          </p:cNvPr>
          <p:cNvSpPr/>
          <p:nvPr/>
        </p:nvSpPr>
        <p:spPr>
          <a:xfrm>
            <a:off x="8347105" y="2126601"/>
            <a:ext cx="1654190" cy="3494284"/>
          </a:xfrm>
          <a:prstGeom prst="rect">
            <a:avLst/>
          </a:prstGeom>
          <a:noFill/>
          <a:ln w="19050">
            <a:solidFill>
              <a:srgbClr val="AD9551"/>
            </a:solidFill>
            <a:miter lim="400000"/>
          </a:ln>
        </p:spPr>
        <p:txBody>
          <a:bodyPr lIns="19045" tIns="19045" rIns="19045" bIns="19045" rtlCol="0" anchor="ctr"/>
          <a:lstStyle/>
          <a:p>
            <a:pPr algn="ctr" defTabSz="228532">
              <a:buClr>
                <a:srgbClr val="000000"/>
              </a:buClr>
            </a:pPr>
            <a:endParaRPr lang="en-TW" sz="1000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  <a:cs typeface="Gill Sans"/>
              <a:sym typeface="Gill San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F7C284-E4B1-4D30-A291-9129B5191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572"/>
          <a:stretch/>
        </p:blipFill>
        <p:spPr>
          <a:xfrm>
            <a:off x="1211652" y="2557101"/>
            <a:ext cx="943107" cy="1167570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A09CA6C5-3F23-4DC9-A394-F6F77C4FF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8"/>
          <a:stretch/>
        </p:blipFill>
        <p:spPr>
          <a:xfrm>
            <a:off x="1230143" y="3873743"/>
            <a:ext cx="943107" cy="1139903"/>
          </a:xfrm>
          <a:prstGeom prst="rect">
            <a:avLst/>
          </a:prstGeom>
        </p:spPr>
      </p:pic>
      <p:sp>
        <p:nvSpPr>
          <p:cNvPr id="52" name="Can 64">
            <a:extLst>
              <a:ext uri="{FF2B5EF4-FFF2-40B4-BE49-F238E27FC236}">
                <a16:creationId xmlns:a16="http://schemas.microsoft.com/office/drawing/2014/main" id="{F1B58A05-E830-4F2C-9365-BD1A29D0FC83}"/>
              </a:ext>
            </a:extLst>
          </p:cNvPr>
          <p:cNvSpPr/>
          <p:nvPr/>
        </p:nvSpPr>
        <p:spPr>
          <a:xfrm>
            <a:off x="2388497" y="4984200"/>
            <a:ext cx="899632" cy="990932"/>
          </a:xfrm>
          <a:prstGeom prst="can">
            <a:avLst/>
          </a:prstGeom>
          <a:solidFill>
            <a:srgbClr val="AD9551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C1EC548F-5ACB-466E-B4FA-E02C8FC423C0}"/>
              </a:ext>
            </a:extLst>
          </p:cNvPr>
          <p:cNvCxnSpPr/>
          <p:nvPr/>
        </p:nvCxnSpPr>
        <p:spPr>
          <a:xfrm>
            <a:off x="2154759" y="2983208"/>
            <a:ext cx="18491" cy="2371061"/>
          </a:xfrm>
          <a:prstGeom prst="line">
            <a:avLst/>
          </a:prstGeom>
          <a:ln w="19050">
            <a:solidFill>
              <a:srgbClr val="0D0D0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9EA9131-5910-4139-82BF-C336FE1E7C6B}"/>
              </a:ext>
            </a:extLst>
          </p:cNvPr>
          <p:cNvCxnSpPr/>
          <p:nvPr/>
        </p:nvCxnSpPr>
        <p:spPr>
          <a:xfrm>
            <a:off x="2165392" y="5354269"/>
            <a:ext cx="233738" cy="0"/>
          </a:xfrm>
          <a:prstGeom prst="straightConnector1">
            <a:avLst/>
          </a:prstGeom>
          <a:ln w="28575">
            <a:solidFill>
              <a:srgbClr val="0D0D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45">
            <a:extLst>
              <a:ext uri="{FF2B5EF4-FFF2-40B4-BE49-F238E27FC236}">
                <a16:creationId xmlns:a16="http://schemas.microsoft.com/office/drawing/2014/main" id="{E3D4E4C6-3AC2-4793-9709-99F1BB731C5F}"/>
              </a:ext>
            </a:extLst>
          </p:cNvPr>
          <p:cNvSpPr txBox="1"/>
          <p:nvPr/>
        </p:nvSpPr>
        <p:spPr>
          <a:xfrm>
            <a:off x="3370298" y="4169923"/>
            <a:ext cx="2014528" cy="307777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分詞</a:t>
            </a:r>
            <a:endParaRPr lang="en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7" name="Picture 4" descr="Api ">
            <a:extLst>
              <a:ext uri="{FF2B5EF4-FFF2-40B4-BE49-F238E27FC236}">
                <a16:creationId xmlns:a16="http://schemas.microsoft.com/office/drawing/2014/main" id="{9BFB3492-6A59-4040-AA31-97489453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93" y="3352806"/>
            <a:ext cx="488717" cy="4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id="{A4BAF5D8-1676-4745-9043-66113AB3F1E2}"/>
              </a:ext>
            </a:extLst>
          </p:cNvPr>
          <p:cNvSpPr txBox="1"/>
          <p:nvPr/>
        </p:nvSpPr>
        <p:spPr>
          <a:xfrm>
            <a:off x="2134583" y="3587051"/>
            <a:ext cx="507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提取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F3158F0-DF5D-4879-92ED-122B0693A8FC}"/>
              </a:ext>
            </a:extLst>
          </p:cNvPr>
          <p:cNvSpPr txBox="1"/>
          <p:nvPr/>
        </p:nvSpPr>
        <p:spPr>
          <a:xfrm>
            <a:off x="2502633" y="6171684"/>
            <a:ext cx="1046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資料湖</a:t>
            </a:r>
          </a:p>
        </p:txBody>
      </p:sp>
      <p:sp>
        <p:nvSpPr>
          <p:cNvPr id="62" name="TextBox 45">
            <a:extLst>
              <a:ext uri="{FF2B5EF4-FFF2-40B4-BE49-F238E27FC236}">
                <a16:creationId xmlns:a16="http://schemas.microsoft.com/office/drawing/2014/main" id="{75531908-8347-4C8C-80AD-233529D48F5D}"/>
              </a:ext>
            </a:extLst>
          </p:cNvPr>
          <p:cNvSpPr txBox="1"/>
          <p:nvPr/>
        </p:nvSpPr>
        <p:spPr>
          <a:xfrm>
            <a:off x="3370298" y="3465961"/>
            <a:ext cx="2014528" cy="307777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清洗</a:t>
            </a:r>
            <a:endParaRPr lang="en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TextBox 45">
            <a:extLst>
              <a:ext uri="{FF2B5EF4-FFF2-40B4-BE49-F238E27FC236}">
                <a16:creationId xmlns:a16="http://schemas.microsoft.com/office/drawing/2014/main" id="{DFA94F66-3F84-436E-954D-5A1A13DA467A}"/>
              </a:ext>
            </a:extLst>
          </p:cNvPr>
          <p:cNvSpPr txBox="1"/>
          <p:nvPr/>
        </p:nvSpPr>
        <p:spPr>
          <a:xfrm>
            <a:off x="3370298" y="2765618"/>
            <a:ext cx="2014528" cy="307777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  <a:endParaRPr lang="en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6" name="接點: 肘形 65">
            <a:extLst>
              <a:ext uri="{FF2B5EF4-FFF2-40B4-BE49-F238E27FC236}">
                <a16:creationId xmlns:a16="http://schemas.microsoft.com/office/drawing/2014/main" id="{ABF85556-444D-4548-8D4F-DBCFFB64D358}"/>
              </a:ext>
            </a:extLst>
          </p:cNvPr>
          <p:cNvCxnSpPr>
            <a:stCxn id="64" idx="4"/>
            <a:endCxn id="56" idx="2"/>
          </p:cNvCxnSpPr>
          <p:nvPr/>
        </p:nvCxnSpPr>
        <p:spPr>
          <a:xfrm flipV="1">
            <a:off x="3613030" y="4477700"/>
            <a:ext cx="764532" cy="1224466"/>
          </a:xfrm>
          <a:prstGeom prst="bentConnector2">
            <a:avLst/>
          </a:prstGeom>
          <a:ln w="28575">
            <a:solidFill>
              <a:srgbClr val="0D0D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82F22B34-B75E-4DC2-B628-96AECACB5C8B}"/>
              </a:ext>
            </a:extLst>
          </p:cNvPr>
          <p:cNvSpPr/>
          <p:nvPr/>
        </p:nvSpPr>
        <p:spPr>
          <a:xfrm>
            <a:off x="6049612" y="2557101"/>
            <a:ext cx="1963788" cy="2154133"/>
          </a:xfrm>
          <a:prstGeom prst="rect">
            <a:avLst/>
          </a:prstGeom>
          <a:solidFill>
            <a:srgbClr val="AD955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Rectangle 10">
            <a:extLst>
              <a:ext uri="{FF2B5EF4-FFF2-40B4-BE49-F238E27FC236}">
                <a16:creationId xmlns:a16="http://schemas.microsoft.com/office/drawing/2014/main" id="{07770870-7730-4EAA-B040-A4E674F2766F}"/>
              </a:ext>
            </a:extLst>
          </p:cNvPr>
          <p:cNvSpPr/>
          <p:nvPr/>
        </p:nvSpPr>
        <p:spPr>
          <a:xfrm>
            <a:off x="3288128" y="2235686"/>
            <a:ext cx="4725271" cy="347472"/>
          </a:xfrm>
          <a:prstGeom prst="rect">
            <a:avLst/>
          </a:prstGeom>
          <a:solidFill>
            <a:srgbClr val="70A4CB"/>
          </a:solidFill>
          <a:ln w="12700">
            <a:noFill/>
            <a:miter lim="400000"/>
          </a:ln>
        </p:spPr>
        <p:txBody>
          <a:bodyPr lIns="19045" tIns="19045" rIns="19045" bIns="19045" rtlCol="0" anchor="ctr"/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資料中台</a:t>
            </a:r>
          </a:p>
        </p:txBody>
      </p:sp>
      <p:sp>
        <p:nvSpPr>
          <p:cNvPr id="74" name="TextBox 45">
            <a:extLst>
              <a:ext uri="{FF2B5EF4-FFF2-40B4-BE49-F238E27FC236}">
                <a16:creationId xmlns:a16="http://schemas.microsoft.com/office/drawing/2014/main" id="{98553896-7438-4657-B4D5-729E4F056299}"/>
              </a:ext>
            </a:extLst>
          </p:cNvPr>
          <p:cNvSpPr txBox="1"/>
          <p:nvPr/>
        </p:nvSpPr>
        <p:spPr>
          <a:xfrm>
            <a:off x="6192080" y="2765617"/>
            <a:ext cx="1640194" cy="307777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向量化</a:t>
            </a:r>
            <a:endParaRPr lang="en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TextBox 45">
            <a:extLst>
              <a:ext uri="{FF2B5EF4-FFF2-40B4-BE49-F238E27FC236}">
                <a16:creationId xmlns:a16="http://schemas.microsoft.com/office/drawing/2014/main" id="{E8B6B36A-2E0B-4E3F-B1FF-A6A447A92226}"/>
              </a:ext>
            </a:extLst>
          </p:cNvPr>
          <p:cNvSpPr txBox="1"/>
          <p:nvPr/>
        </p:nvSpPr>
        <p:spPr>
          <a:xfrm>
            <a:off x="6188464" y="3390541"/>
            <a:ext cx="1640194" cy="307777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TF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IDF</a:t>
            </a:r>
            <a:endParaRPr lang="en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TextBox 45">
            <a:extLst>
              <a:ext uri="{FF2B5EF4-FFF2-40B4-BE49-F238E27FC236}">
                <a16:creationId xmlns:a16="http://schemas.microsoft.com/office/drawing/2014/main" id="{226B59E9-3F3B-4932-8BD1-D067F39068B8}"/>
              </a:ext>
            </a:extLst>
          </p:cNvPr>
          <p:cNvSpPr txBox="1"/>
          <p:nvPr/>
        </p:nvSpPr>
        <p:spPr>
          <a:xfrm>
            <a:off x="6188464" y="4015465"/>
            <a:ext cx="1640194" cy="307777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  <a:endParaRPr lang="en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TextBox 45">
            <a:extLst>
              <a:ext uri="{FF2B5EF4-FFF2-40B4-BE49-F238E27FC236}">
                <a16:creationId xmlns:a16="http://schemas.microsoft.com/office/drawing/2014/main" id="{1634BC73-D7FB-4D29-8695-C2A05AC67F2B}"/>
              </a:ext>
            </a:extLst>
          </p:cNvPr>
          <p:cNvSpPr txBox="1"/>
          <p:nvPr/>
        </p:nvSpPr>
        <p:spPr>
          <a:xfrm>
            <a:off x="8553651" y="2611728"/>
            <a:ext cx="1325160" cy="307777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相似度推薦</a:t>
            </a:r>
            <a:endParaRPr lang="en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TextBox 45">
            <a:extLst>
              <a:ext uri="{FF2B5EF4-FFF2-40B4-BE49-F238E27FC236}">
                <a16:creationId xmlns:a16="http://schemas.microsoft.com/office/drawing/2014/main" id="{EB740F22-18E2-45A8-B2D5-C1DB31396C50}"/>
              </a:ext>
            </a:extLst>
          </p:cNvPr>
          <p:cNvSpPr txBox="1"/>
          <p:nvPr/>
        </p:nvSpPr>
        <p:spPr>
          <a:xfrm>
            <a:off x="8553651" y="3049409"/>
            <a:ext cx="1325160" cy="307777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NER</a:t>
            </a:r>
            <a:endParaRPr lang="en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TextBox 45">
            <a:extLst>
              <a:ext uri="{FF2B5EF4-FFF2-40B4-BE49-F238E27FC236}">
                <a16:creationId xmlns:a16="http://schemas.microsoft.com/office/drawing/2014/main" id="{26DEBA3C-9B04-40D9-A315-6403E6EDCE57}"/>
              </a:ext>
            </a:extLst>
          </p:cNvPr>
          <p:cNvSpPr txBox="1"/>
          <p:nvPr/>
        </p:nvSpPr>
        <p:spPr>
          <a:xfrm>
            <a:off x="8553651" y="3487091"/>
            <a:ext cx="1325160" cy="307777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endParaRPr lang="en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TextBox 45">
            <a:extLst>
              <a:ext uri="{FF2B5EF4-FFF2-40B4-BE49-F238E27FC236}">
                <a16:creationId xmlns:a16="http://schemas.microsoft.com/office/drawing/2014/main" id="{4533F459-3933-4A05-ABA9-9C8AC2D10544}"/>
              </a:ext>
            </a:extLst>
          </p:cNvPr>
          <p:cNvSpPr txBox="1"/>
          <p:nvPr/>
        </p:nvSpPr>
        <p:spPr>
          <a:xfrm>
            <a:off x="8553651" y="3901194"/>
            <a:ext cx="1325160" cy="307777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  <a:endParaRPr lang="en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TextBox 45">
            <a:extLst>
              <a:ext uri="{FF2B5EF4-FFF2-40B4-BE49-F238E27FC236}">
                <a16:creationId xmlns:a16="http://schemas.microsoft.com/office/drawing/2014/main" id="{68B4479A-6E99-4473-8088-6DBB6CE4C6EA}"/>
              </a:ext>
            </a:extLst>
          </p:cNvPr>
          <p:cNvSpPr txBox="1"/>
          <p:nvPr/>
        </p:nvSpPr>
        <p:spPr>
          <a:xfrm>
            <a:off x="8542709" y="4323812"/>
            <a:ext cx="1325160" cy="307777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</a:t>
            </a:r>
            <a:endParaRPr lang="en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9240BE7-F0E1-4827-B531-C08AEB5A1EC7}"/>
              </a:ext>
            </a:extLst>
          </p:cNvPr>
          <p:cNvCxnSpPr>
            <a:stCxn id="63" idx="3"/>
            <a:endCxn id="74" idx="1"/>
          </p:cNvCxnSpPr>
          <p:nvPr/>
        </p:nvCxnSpPr>
        <p:spPr>
          <a:xfrm flipV="1">
            <a:off x="5384826" y="2919506"/>
            <a:ext cx="807254" cy="1"/>
          </a:xfrm>
          <a:prstGeom prst="bentConnector3">
            <a:avLst/>
          </a:prstGeom>
          <a:ln w="28575">
            <a:solidFill>
              <a:srgbClr val="0D0D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08C3B214-A288-4F60-955D-EAEA8D4ABDF1}"/>
              </a:ext>
            </a:extLst>
          </p:cNvPr>
          <p:cNvSpPr txBox="1"/>
          <p:nvPr/>
        </p:nvSpPr>
        <p:spPr>
          <a:xfrm>
            <a:off x="5601058" y="2591782"/>
            <a:ext cx="507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</a:p>
        </p:txBody>
      </p:sp>
      <p:sp>
        <p:nvSpPr>
          <p:cNvPr id="86" name="TextBox 343">
            <a:extLst>
              <a:ext uri="{FF2B5EF4-FFF2-40B4-BE49-F238E27FC236}">
                <a16:creationId xmlns:a16="http://schemas.microsoft.com/office/drawing/2014/main" id="{DBAF6B90-4997-4898-9F7B-9F710DBE819F}"/>
              </a:ext>
            </a:extLst>
          </p:cNvPr>
          <p:cNvSpPr txBox="1"/>
          <p:nvPr/>
        </p:nvSpPr>
        <p:spPr>
          <a:xfrm>
            <a:off x="9216231" y="5289195"/>
            <a:ext cx="70425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52388" algn="ctr" defTabSz="457200">
              <a:buClr>
                <a:srgbClr val="D8D8D8">
                  <a:lumMod val="10000"/>
                </a:srgbClr>
              </a:buClr>
            </a:pPr>
            <a:r>
              <a:rPr lang="zh-TW" altLang="en-US" sz="1200" kern="0" dirty="0">
                <a:solidFill>
                  <a:srgbClr val="737572">
                    <a:lumMod val="50000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  <a:sym typeface="Arial"/>
              </a:rPr>
              <a:t>分析層</a:t>
            </a:r>
            <a:endParaRPr lang="en-US" sz="1200" kern="0" dirty="0">
              <a:solidFill>
                <a:srgbClr val="737572">
                  <a:lumMod val="50000"/>
                </a:srgb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/>
              <a:sym typeface="Arial"/>
            </a:endParaRPr>
          </a:p>
        </p:txBody>
      </p:sp>
      <p:sp>
        <p:nvSpPr>
          <p:cNvPr id="88" name="TextBox 343">
            <a:extLst>
              <a:ext uri="{FF2B5EF4-FFF2-40B4-BE49-F238E27FC236}">
                <a16:creationId xmlns:a16="http://schemas.microsoft.com/office/drawing/2014/main" id="{1CAF6F32-CF52-485E-B7BB-45B5272EF16D}"/>
              </a:ext>
            </a:extLst>
          </p:cNvPr>
          <p:cNvSpPr txBox="1"/>
          <p:nvPr/>
        </p:nvSpPr>
        <p:spPr>
          <a:xfrm>
            <a:off x="7275257" y="5289195"/>
            <a:ext cx="7945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52388" algn="ctr" defTabSz="457200">
              <a:buClr>
                <a:srgbClr val="D8D8D8">
                  <a:lumMod val="10000"/>
                </a:srgbClr>
              </a:buClr>
            </a:pPr>
            <a:r>
              <a:rPr lang="zh-TW" altLang="en-US" sz="1200" kern="0" dirty="0">
                <a:solidFill>
                  <a:srgbClr val="737572">
                    <a:lumMod val="50000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  <a:sym typeface="Arial"/>
              </a:rPr>
              <a:t>基礎層</a:t>
            </a:r>
            <a:endParaRPr lang="en-US" sz="1200" kern="0" dirty="0">
              <a:solidFill>
                <a:srgbClr val="737572">
                  <a:lumMod val="50000"/>
                </a:srgb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2E5CC927-21E8-4C3D-A262-605965BCE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0462" y="2487832"/>
            <a:ext cx="1430929" cy="1430929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FA73294F-6EB7-4C34-B403-7564BCA9C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7207" y="3714868"/>
            <a:ext cx="1349750" cy="759235"/>
          </a:xfrm>
          <a:prstGeom prst="rect">
            <a:avLst/>
          </a:prstGeom>
        </p:spPr>
      </p:pic>
      <p:sp>
        <p:nvSpPr>
          <p:cNvPr id="91" name="Rectangle 3">
            <a:extLst>
              <a:ext uri="{FF2B5EF4-FFF2-40B4-BE49-F238E27FC236}">
                <a16:creationId xmlns:a16="http://schemas.microsoft.com/office/drawing/2014/main" id="{EAF9665E-4CA2-4C50-B530-907847AF0CB7}"/>
              </a:ext>
            </a:extLst>
          </p:cNvPr>
          <p:cNvSpPr/>
          <p:nvPr/>
        </p:nvSpPr>
        <p:spPr>
          <a:xfrm>
            <a:off x="10286618" y="2498112"/>
            <a:ext cx="1430929" cy="2381693"/>
          </a:xfrm>
          <a:prstGeom prst="rect">
            <a:avLst/>
          </a:prstGeom>
          <a:noFill/>
          <a:ln w="19050">
            <a:solidFill>
              <a:srgbClr val="AD9551"/>
            </a:solidFill>
            <a:miter lim="400000"/>
          </a:ln>
        </p:spPr>
        <p:txBody>
          <a:bodyPr lIns="19045" tIns="19045" rIns="19045" bIns="19045" rtlCol="0" anchor="ctr"/>
          <a:lstStyle/>
          <a:p>
            <a:pPr algn="ctr" defTabSz="228532">
              <a:buClr>
                <a:srgbClr val="000000"/>
              </a:buClr>
            </a:pPr>
            <a:endParaRPr lang="en-TW" sz="1000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  <a:cs typeface="Gill Sans"/>
              <a:sym typeface="Gill Sans"/>
            </a:endParaRPr>
          </a:p>
        </p:txBody>
      </p:sp>
      <p:pic>
        <p:nvPicPr>
          <p:cNvPr id="92" name="圖片 91">
            <a:extLst>
              <a:ext uri="{FF2B5EF4-FFF2-40B4-BE49-F238E27FC236}">
                <a16:creationId xmlns:a16="http://schemas.microsoft.com/office/drawing/2014/main" id="{C5DA9FE0-EC24-4DA3-B405-B21A4423A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0171" y="2155580"/>
            <a:ext cx="685064" cy="685064"/>
          </a:xfrm>
          <a:prstGeom prst="rect">
            <a:avLst/>
          </a:prstGeom>
        </p:spPr>
      </p:pic>
      <p:pic>
        <p:nvPicPr>
          <p:cNvPr id="93" name="Picture 4" descr="Api ">
            <a:extLst>
              <a:ext uri="{FF2B5EF4-FFF2-40B4-BE49-F238E27FC236}">
                <a16:creationId xmlns:a16="http://schemas.microsoft.com/office/drawing/2014/main" id="{1B34CE03-2C6B-445D-ADA9-2D1997CA4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206" y="3352806"/>
            <a:ext cx="488717" cy="4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7">
            <a:extLst>
              <a:ext uri="{FF2B5EF4-FFF2-40B4-BE49-F238E27FC236}">
                <a16:creationId xmlns:a16="http://schemas.microsoft.com/office/drawing/2014/main" id="{A5987970-03EE-4F83-B767-FF3944C950C7}"/>
              </a:ext>
            </a:extLst>
          </p:cNvPr>
          <p:cNvSpPr/>
          <p:nvPr/>
        </p:nvSpPr>
        <p:spPr>
          <a:xfrm>
            <a:off x="10271768" y="4993831"/>
            <a:ext cx="1445779" cy="34747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noFill/>
            <a:miter lim="400000"/>
          </a:ln>
        </p:spPr>
        <p:txBody>
          <a:bodyPr lIns="19045" tIns="19045" rIns="19045" bIns="19045" rtlCol="0" anchor="ctr"/>
          <a:lstStyle/>
          <a:p>
            <a:pPr algn="ctr" defTabSz="228532">
              <a:buClr>
                <a:srgbClr val="000000"/>
              </a:buClr>
            </a:pPr>
            <a:r>
              <a:rPr lang="en-US" altLang="zh-TW" sz="1500" b="1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Gill Sans"/>
                <a:sym typeface="Gill Sans"/>
              </a:rPr>
              <a:t>Server</a:t>
            </a:r>
            <a:endParaRPr lang="ja-JP" altLang="en-US" sz="1500" b="1" kern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  <a:cs typeface="Gill Sans"/>
              <a:sym typeface="Gill Sans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CEF2F78C-2B4B-401B-9D64-6F75CC75E7EA}"/>
              </a:ext>
            </a:extLst>
          </p:cNvPr>
          <p:cNvSpPr txBox="1"/>
          <p:nvPr/>
        </p:nvSpPr>
        <p:spPr>
          <a:xfrm>
            <a:off x="172192" y="1257489"/>
            <a:ext cx="623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將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word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映射到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維空間</a:t>
            </a: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並結合 </a:t>
            </a:r>
            <a:r>
              <a:rPr lang="en-US" altLang="zh-TW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做情緒分類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977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78D8121-27B5-4835-8808-B1C3F17E6594}"/>
              </a:ext>
            </a:extLst>
          </p:cNvPr>
          <p:cNvSpPr/>
          <p:nvPr/>
        </p:nvSpPr>
        <p:spPr>
          <a:xfrm>
            <a:off x="2299" y="588"/>
            <a:ext cx="12187400" cy="815201"/>
          </a:xfrm>
          <a:prstGeom prst="rect">
            <a:avLst/>
          </a:prstGeom>
          <a:gradFill flip="none" rotWithShape="1">
            <a:gsLst>
              <a:gs pos="0">
                <a:srgbClr val="AD9551">
                  <a:shade val="30000"/>
                  <a:satMod val="115000"/>
                </a:srgbClr>
              </a:gs>
              <a:gs pos="50000">
                <a:srgbClr val="AD9551">
                  <a:shade val="67500"/>
                  <a:satMod val="115000"/>
                </a:srgbClr>
              </a:gs>
              <a:gs pos="100000">
                <a:srgbClr val="AD9551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GothicNeo" panose="020B0503020000020004" pitchFamily="34" charset="-127"/>
              </a:rPr>
              <a:t>單元小結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54427F-947D-498E-AB5F-DEBE215E9CB9}"/>
              </a:ext>
            </a:extLst>
          </p:cNvPr>
          <p:cNvSpPr txBox="1"/>
          <p:nvPr/>
        </p:nvSpPr>
        <p:spPr>
          <a:xfrm>
            <a:off x="330652" y="9520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A78AB9C-F6BF-4F35-AFE3-AAF5148F5C97}"/>
              </a:ext>
            </a:extLst>
          </p:cNvPr>
          <p:cNvSpPr txBox="1"/>
          <p:nvPr/>
        </p:nvSpPr>
        <p:spPr>
          <a:xfrm>
            <a:off x="2474996" y="1549914"/>
            <a:ext cx="2615388" cy="400110"/>
          </a:xfrm>
          <a:prstGeom prst="rect">
            <a:avLst/>
          </a:prstGeom>
          <a:solidFill>
            <a:srgbClr val="262626"/>
          </a:solidFill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 of word (</a:t>
            </a:r>
            <a:r>
              <a:rPr lang="en-US" altLang="zh-TW" sz="2000" b="1" dirty="0" err="1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BoW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1689D2-D123-499B-91F6-E40DD4AEA054}"/>
              </a:ext>
            </a:extLst>
          </p:cNvPr>
          <p:cNvSpPr txBox="1"/>
          <p:nvPr/>
        </p:nvSpPr>
        <p:spPr>
          <a:xfrm>
            <a:off x="5374140" y="1549914"/>
            <a:ext cx="2615388" cy="400110"/>
          </a:xfrm>
          <a:prstGeom prst="rect">
            <a:avLst/>
          </a:prstGeom>
          <a:solidFill>
            <a:srgbClr val="262626"/>
          </a:solidFill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 IDF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AFA30A-933A-4843-B712-6F71D39B549A}"/>
              </a:ext>
            </a:extLst>
          </p:cNvPr>
          <p:cNvSpPr txBox="1"/>
          <p:nvPr/>
        </p:nvSpPr>
        <p:spPr>
          <a:xfrm>
            <a:off x="8273284" y="1549914"/>
            <a:ext cx="2615388" cy="400110"/>
          </a:xfrm>
          <a:prstGeom prst="rect">
            <a:avLst/>
          </a:prstGeom>
          <a:solidFill>
            <a:srgbClr val="262626"/>
          </a:solidFill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 2 </a:t>
            </a:r>
            <a:r>
              <a:rPr lang="en-US" altLang="zh-TW" sz="2000" b="1" dirty="0" err="1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Vec</a:t>
            </a:r>
            <a:endParaRPr lang="en-US" altLang="zh-TW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62C868-7799-412A-B894-9F4A2DAB236D}"/>
              </a:ext>
            </a:extLst>
          </p:cNvPr>
          <p:cNvSpPr/>
          <p:nvPr/>
        </p:nvSpPr>
        <p:spPr>
          <a:xfrm>
            <a:off x="1003289" y="2073181"/>
            <a:ext cx="1187951" cy="942607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6D3A9F2-CD13-47F6-B9BE-B77FF2A07A43}"/>
              </a:ext>
            </a:extLst>
          </p:cNvPr>
          <p:cNvSpPr/>
          <p:nvPr/>
        </p:nvSpPr>
        <p:spPr>
          <a:xfrm>
            <a:off x="2474996" y="2073181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簡單且易於實現</a:t>
            </a:r>
            <a:endParaRPr lang="en-US" altLang="zh-TW" sz="1400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適用於多種</a:t>
            </a:r>
            <a:r>
              <a:rPr lang="en-US" altLang="zh-TW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運算效能高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1DD28C4-B35F-4691-B7DC-E879DA62D54B}"/>
              </a:ext>
            </a:extLst>
          </p:cNvPr>
          <p:cNvSpPr/>
          <p:nvPr/>
        </p:nvSpPr>
        <p:spPr>
          <a:xfrm>
            <a:off x="1003289" y="3190910"/>
            <a:ext cx="1187951" cy="942607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784F9F-374F-4AA8-9683-9EE0B8C821CD}"/>
              </a:ext>
            </a:extLst>
          </p:cNvPr>
          <p:cNvSpPr/>
          <p:nvPr/>
        </p:nvSpPr>
        <p:spPr>
          <a:xfrm>
            <a:off x="2474996" y="3190911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忽略了單詞順序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無法捕捉詞語之間的語意關係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語意信息有限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2F9F400-75B4-40AB-A64F-BC86EAA952BD}"/>
              </a:ext>
            </a:extLst>
          </p:cNvPr>
          <p:cNvSpPr/>
          <p:nvPr/>
        </p:nvSpPr>
        <p:spPr>
          <a:xfrm>
            <a:off x="1003289" y="4308639"/>
            <a:ext cx="1187951" cy="942607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8497B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效能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69FFA94-6F45-4050-8FEA-624AF867C552}"/>
              </a:ext>
            </a:extLst>
          </p:cNvPr>
          <p:cNvSpPr/>
          <p:nvPr/>
        </p:nvSpPr>
        <p:spPr>
          <a:xfrm>
            <a:off x="1003289" y="5426368"/>
            <a:ext cx="1187951" cy="942607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8497B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應用場景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8497B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8497B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非絕對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8497B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8497B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37980C-8B65-4273-B519-B4FC7EF8B632}"/>
              </a:ext>
            </a:extLst>
          </p:cNvPr>
          <p:cNvSpPr/>
          <p:nvPr/>
        </p:nvSpPr>
        <p:spPr>
          <a:xfrm>
            <a:off x="2474996" y="4308639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高效率，適用於大型文本數據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A5FBC11-D605-4C3E-B3D9-954F91549DBA}"/>
              </a:ext>
            </a:extLst>
          </p:cNvPr>
          <p:cNvSpPr/>
          <p:nvPr/>
        </p:nvSpPr>
        <p:spPr>
          <a:xfrm>
            <a:off x="2474996" y="5426367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文本分類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情感分析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垃圾郵件檢測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關鍵詞提取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D69C03C-C65F-4DA6-B42D-08414D9E862D}"/>
              </a:ext>
            </a:extLst>
          </p:cNvPr>
          <p:cNvSpPr/>
          <p:nvPr/>
        </p:nvSpPr>
        <p:spPr>
          <a:xfrm>
            <a:off x="5374140" y="2073181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2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考慮單詞的重要性</a:t>
            </a:r>
            <a:endParaRPr lang="en-US" altLang="zh-TW" sz="12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2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考慮文本中詞語的頻率和重要性</a:t>
            </a:r>
            <a:endParaRPr lang="en-US" altLang="zh-TW" sz="12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2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適用於文本分類、信息檢索和文本相似性比較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E36D0F5-4FDC-4B65-8B7E-87B5CC79CA24}"/>
              </a:ext>
            </a:extLst>
          </p:cNvPr>
          <p:cNvSpPr/>
          <p:nvPr/>
        </p:nvSpPr>
        <p:spPr>
          <a:xfrm>
            <a:off x="5374140" y="3190911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不適用於詞意相似性計算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仍然忽略了單詞順序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66A02E-6F9C-40F1-B8A7-5C0457882D51}"/>
              </a:ext>
            </a:extLst>
          </p:cNvPr>
          <p:cNvSpPr/>
          <p:nvPr/>
        </p:nvSpPr>
        <p:spPr>
          <a:xfrm>
            <a:off x="5374140" y="4308639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較高的計算成本，適用於中型文本數據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420FCC3-0D01-4785-8558-91F067BF0250}"/>
              </a:ext>
            </a:extLst>
          </p:cNvPr>
          <p:cNvSpPr/>
          <p:nvPr/>
        </p:nvSpPr>
        <p:spPr>
          <a:xfrm>
            <a:off x="5374140" y="5426367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文本分類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情感分析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垃圾郵件檢測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關鍵詞提取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E1B659E-A1A4-477D-B055-D47EF6F50663}"/>
              </a:ext>
            </a:extLst>
          </p:cNvPr>
          <p:cNvSpPr/>
          <p:nvPr/>
        </p:nvSpPr>
        <p:spPr>
          <a:xfrm>
            <a:off x="8273284" y="2073181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捕捉詞義相似性和語義關係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稠密詞向量防止維度爆炸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對上下文進行建模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388AC6-C088-4C3F-8A0D-469E4A38EC7A}"/>
              </a:ext>
            </a:extLst>
          </p:cNvPr>
          <p:cNvSpPr/>
          <p:nvPr/>
        </p:nvSpPr>
        <p:spPr>
          <a:xfrm>
            <a:off x="8273284" y="3190911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需要大量的文本訓練模型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對稀有詞語不敏感</a:t>
            </a:r>
            <a:endParaRPr lang="en-US" altLang="zh-TW" sz="1400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需要更多的計算資源和時間來訓練模型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A9E8D3C-3693-477E-84FE-92441ED575AD}"/>
              </a:ext>
            </a:extLst>
          </p:cNvPr>
          <p:cNvSpPr/>
          <p:nvPr/>
        </p:nvSpPr>
        <p:spPr>
          <a:xfrm>
            <a:off x="8273284" y="4308639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模型需要大量文本數據和計算資源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通常採用預訓練模型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8B6F0A1-ADE4-4089-BE7B-EC6D9B0B44F7}"/>
              </a:ext>
            </a:extLst>
          </p:cNvPr>
          <p:cNvSpPr/>
          <p:nvPr/>
        </p:nvSpPr>
        <p:spPr>
          <a:xfrm>
            <a:off x="8273284" y="5426367"/>
            <a:ext cx="2615388" cy="942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詞語相似性比較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文本生成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機器翻譯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400" b="0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命名實體識別</a:t>
            </a:r>
            <a:endParaRPr lang="en-US" altLang="zh-TW" sz="1400" b="0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711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B175885-21FA-496B-B1BD-BC770DFA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12" y="1306423"/>
            <a:ext cx="7570316" cy="5414052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66479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NLP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深入學習地圖 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2019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335699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70801A5-04CF-4EF3-9324-C3E33A8D340C}"/>
              </a:ext>
            </a:extLst>
          </p:cNvPr>
          <p:cNvSpPr txBox="1"/>
          <p:nvPr/>
        </p:nvSpPr>
        <p:spPr>
          <a:xfrm>
            <a:off x="639028" y="1364405"/>
            <a:ext cx="333167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先備知識</a:t>
            </a:r>
            <a:endParaRPr lang="en-US" altLang="zh-TW" sz="28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AutoNum type="arabicPeriod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線性代數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微積分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AutoNum type="arabicPeriod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AutoNum type="arabicPeriod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AutoNum type="arabicPeriod"/>
            </a:pP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AutoNum type="arabicPeriod"/>
            </a:pP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3DB6C-2051-41F5-8FA7-49A9566AA672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12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3412066" y="2848013"/>
            <a:ext cx="5655734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統計機率模型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pPr algn="ctr"/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466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MLE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vs MAP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機器學習統計學派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33D7801-E3B0-4951-81F9-DFDF3D1D7B25}"/>
              </a:ext>
            </a:extLst>
          </p:cNvPr>
          <p:cNvSpPr txBox="1"/>
          <p:nvPr/>
        </p:nvSpPr>
        <p:spPr>
          <a:xfrm>
            <a:off x="584875" y="1443948"/>
            <a:ext cx="53268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頻率學派</a:t>
            </a:r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 Frequentist - Maximum Likelihood Estimation (MLE</a:t>
            </a: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，最大似然估計</a:t>
            </a:r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zh-TW" altLang="en-US" sz="1600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21C569-0F1A-42CB-8032-30E453B670DD}"/>
              </a:ext>
            </a:extLst>
          </p:cNvPr>
          <p:cNvSpPr txBox="1"/>
          <p:nvPr/>
        </p:nvSpPr>
        <p:spPr>
          <a:xfrm>
            <a:off x="5313541" y="403999"/>
            <a:ext cx="560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i="0" dirty="0">
                <a:solidFill>
                  <a:srgbClr val="AD95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MLE</a:t>
            </a:r>
            <a:r>
              <a:rPr lang="zh-TW" altLang="en-US" sz="1800" b="1" i="0" dirty="0">
                <a:solidFill>
                  <a:srgbClr val="AD95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（最大概似估計）和 </a:t>
            </a:r>
            <a:r>
              <a:rPr lang="en-US" altLang="zh-TW" sz="1800" b="1" i="0" dirty="0">
                <a:solidFill>
                  <a:srgbClr val="AD95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1800" b="1" i="0" dirty="0">
                <a:solidFill>
                  <a:srgbClr val="AD95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（最大後驗機率估計）都是機器學習統計學派中常用的參數估計方法，主要區別在於對先驗信息的處理方式。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87789F-98AF-4539-BEF6-F76A89A21C5E}"/>
              </a:ext>
            </a:extLst>
          </p:cNvPr>
          <p:cNvSpPr txBox="1"/>
          <p:nvPr/>
        </p:nvSpPr>
        <p:spPr>
          <a:xfrm>
            <a:off x="6432756" y="1448807"/>
            <a:ext cx="50318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貝氏學派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Bayesian - Maximum A Posteriori (MAP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，最大後驗估計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FED856-E559-4EBE-AD55-18B675C388D9}"/>
              </a:ext>
            </a:extLst>
          </p:cNvPr>
          <p:cNvSpPr txBox="1"/>
          <p:nvPr/>
        </p:nvSpPr>
        <p:spPr>
          <a:xfrm>
            <a:off x="680568" y="5732693"/>
            <a:ext cx="4907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MLE</a:t>
            </a:r>
            <a:r>
              <a:rPr lang="zh-TW" altLang="en-US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是一種參數估計方法，它尋找使觀察到的數據在給定模型下出現的概率最大的參數值。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7A7D68-D9D6-4B20-8DC8-D1BC6451D671}"/>
              </a:ext>
            </a:extLst>
          </p:cNvPr>
          <p:cNvSpPr txBox="1"/>
          <p:nvPr/>
        </p:nvSpPr>
        <p:spPr>
          <a:xfrm>
            <a:off x="6432756" y="5656646"/>
            <a:ext cx="43558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是一種考慮了先驗信息的參數估計方法。它尋找在觀察到的數據和先驗信息下，參數的後驗分佈概率最大的參數值。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15F3519-CB42-415D-B55D-54C6F064D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72" y="3453146"/>
            <a:ext cx="4009496" cy="19609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B5B241A-50DA-4FC4-9DAE-C8DA1A7F8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222" y="2128761"/>
            <a:ext cx="3428901" cy="60281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72DEDDC-2564-404E-B2DD-FCD73683E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054" y="2159039"/>
            <a:ext cx="4277504" cy="14450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69F5B80-0AF1-4946-BD0A-4165C52B8B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880"/>
          <a:stretch/>
        </p:blipFill>
        <p:spPr>
          <a:xfrm>
            <a:off x="6070422" y="2939559"/>
            <a:ext cx="3428901" cy="253940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FEB3033-95FF-469A-861A-0C612C2FE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5119" y="3735626"/>
            <a:ext cx="2666884" cy="59734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D63B7AA-B498-4E52-AC47-F71A66B0EE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4222" y="2640554"/>
            <a:ext cx="3428902" cy="64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524370B-AAA5-4E3C-9833-880735F02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991" y="808526"/>
            <a:ext cx="5811905" cy="5769234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494676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Naïve Bayes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理論架構 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63322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貝式定理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–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條件機率原理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8099" y="630471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FF7249-1705-46B9-81E6-5D256DA7E0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055"/>
          <a:stretch/>
        </p:blipFill>
        <p:spPr>
          <a:xfrm>
            <a:off x="461045" y="2345119"/>
            <a:ext cx="4765283" cy="292868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2713BC9-2BC9-42CF-9AFE-1D892EF7B7D3}"/>
              </a:ext>
            </a:extLst>
          </p:cNvPr>
          <p:cNvSpPr txBox="1"/>
          <p:nvPr/>
        </p:nvSpPr>
        <p:spPr>
          <a:xfrm>
            <a:off x="10643466" y="2445488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前提條件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(x)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302E8E-9EA5-49A3-9683-C8E5947B374A}"/>
              </a:ext>
            </a:extLst>
          </p:cNvPr>
          <p:cNvSpPr txBox="1"/>
          <p:nvPr/>
        </p:nvSpPr>
        <p:spPr>
          <a:xfrm>
            <a:off x="9055744" y="491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可能性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250246E-239A-40CC-89FC-7576741E2F20}"/>
              </a:ext>
            </a:extLst>
          </p:cNvPr>
          <p:cNvSpPr txBox="1"/>
          <p:nvPr/>
        </p:nvSpPr>
        <p:spPr>
          <a:xfrm>
            <a:off x="8167602" y="234511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事前機率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67F375-BA6B-4944-A768-BA9A7920E18E}"/>
              </a:ext>
            </a:extLst>
          </p:cNvPr>
          <p:cNvSpPr txBox="1"/>
          <p:nvPr/>
        </p:nvSpPr>
        <p:spPr>
          <a:xfrm>
            <a:off x="6619322" y="28148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事後機率</a:t>
            </a: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498A597C-07B0-42ED-8A08-1A2A2E758C09}"/>
              </a:ext>
            </a:extLst>
          </p:cNvPr>
          <p:cNvCxnSpPr>
            <a:cxnSpLocks/>
          </p:cNvCxnSpPr>
          <p:nvPr/>
        </p:nvCxnSpPr>
        <p:spPr>
          <a:xfrm rot="5400000">
            <a:off x="5049714" y="2322236"/>
            <a:ext cx="1348952" cy="396654"/>
          </a:xfrm>
          <a:prstGeom prst="bentConnector3">
            <a:avLst>
              <a:gd name="adj1" fmla="val -44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8F162764-5943-478C-A1AA-EB3E82A1334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25897" y="3766766"/>
            <a:ext cx="1596586" cy="396654"/>
          </a:xfrm>
          <a:prstGeom prst="bentConnector3">
            <a:avLst>
              <a:gd name="adj1" fmla="val -61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4936EC2-A491-4F85-908D-44E2FC03BC33}"/>
              </a:ext>
            </a:extLst>
          </p:cNvPr>
          <p:cNvCxnSpPr/>
          <p:nvPr/>
        </p:nvCxnSpPr>
        <p:spPr>
          <a:xfrm flipH="1">
            <a:off x="5082363" y="3843371"/>
            <a:ext cx="4332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348B0B7-B643-4BEB-BA79-8971D4786E0D}"/>
              </a:ext>
            </a:extLst>
          </p:cNvPr>
          <p:cNvSpPr txBox="1"/>
          <p:nvPr/>
        </p:nvSpPr>
        <p:spPr>
          <a:xfrm>
            <a:off x="1210296" y="5424286"/>
            <a:ext cx="43155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貝葉斯分類指的是在某特定前提下，</a:t>
            </a:r>
            <a:endParaRPr lang="en-US" altLang="zh-TW" sz="1600" b="1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輸出最可能發生的結果</a:t>
            </a:r>
            <a:endParaRPr lang="en-US" altLang="zh-TW" sz="1600" b="1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C* = argmax P(Y = C | X)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AD61DA-2A2F-40F1-A812-626347FCD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23" y="5467568"/>
            <a:ext cx="673298" cy="642694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8B3CCD4E-EEA1-45D6-A0AB-A92F9510C72C}"/>
              </a:ext>
            </a:extLst>
          </p:cNvPr>
          <p:cNvSpPr/>
          <p:nvPr/>
        </p:nvSpPr>
        <p:spPr>
          <a:xfrm>
            <a:off x="472148" y="5242126"/>
            <a:ext cx="4912477" cy="116955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9B65759-FCB8-475B-9EE8-6441A34830F6}"/>
              </a:ext>
            </a:extLst>
          </p:cNvPr>
          <p:cNvSpPr txBox="1"/>
          <p:nvPr/>
        </p:nvSpPr>
        <p:spPr>
          <a:xfrm>
            <a:off x="508852" y="1853929"/>
            <a:ext cx="6307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貝式定理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6961DF-8926-45E4-8C55-5DFE3EDD708A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</p:spTree>
    <p:extLst>
      <p:ext uri="{BB962C8B-B14F-4D97-AF65-F5344CB8AC3E}">
        <p14:creationId xmlns:p14="http://schemas.microsoft.com/office/powerpoint/2010/main" val="235441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機率模型介紹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馬可夫鏈模型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8099" y="630471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6A3D2F-28C6-4343-B020-3A91F2A89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960" y="1173065"/>
            <a:ext cx="4593455" cy="14733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63094E-1EF3-48E5-963A-07565D507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960" y="2726348"/>
            <a:ext cx="5075870" cy="18949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8A72A6-0022-4E74-AF67-3A258000E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740" y="5133157"/>
            <a:ext cx="5607790" cy="1167033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312B9280-A520-446B-AB38-4AE12234BA39}"/>
              </a:ext>
            </a:extLst>
          </p:cNvPr>
          <p:cNvSpPr txBox="1"/>
          <p:nvPr/>
        </p:nvSpPr>
        <p:spPr>
          <a:xfrm>
            <a:off x="584875" y="1864212"/>
            <a:ext cx="5419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馬可夫模型的主要目的是對</a:t>
            </a:r>
            <a:r>
              <a:rPr lang="zh-TW" altLang="en-US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隨機過程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建模，且當前狀態只與前一次狀態有關</a:t>
            </a:r>
            <a:r>
              <a:rPr lang="en-US" altLang="zh-TW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無記憶性</a:t>
            </a:r>
            <a:r>
              <a:rPr lang="en-US" altLang="zh-TW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27C1846-1C53-4BF0-8FF6-14C97F2F9155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觀念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B48B59D-F6CD-4E5F-B04A-1110C8F085CE}"/>
              </a:ext>
            </a:extLst>
          </p:cNvPr>
          <p:cNvSpPr/>
          <p:nvPr/>
        </p:nvSpPr>
        <p:spPr>
          <a:xfrm>
            <a:off x="584875" y="2477488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4AE3C19-35B9-4683-A960-5565F452BF70}"/>
              </a:ext>
            </a:extLst>
          </p:cNvPr>
          <p:cNvSpPr txBox="1"/>
          <p:nvPr/>
        </p:nvSpPr>
        <p:spPr>
          <a:xfrm>
            <a:off x="584875" y="2843887"/>
            <a:ext cx="54191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狀態空間（</a:t>
            </a:r>
            <a:r>
              <a:rPr lang="en-US" altLang="zh-TW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State Space</a:t>
            </a:r>
            <a:r>
              <a:rPr lang="zh-TW" altLang="en-US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模型涉及一組可能的狀態，稱為狀態空間。這些狀態可以是離散的或連續的。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轉移機率（</a:t>
            </a:r>
            <a:r>
              <a:rPr lang="en-US" altLang="zh-TW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Transition Probability</a:t>
            </a:r>
            <a:r>
              <a:rPr lang="zh-TW" altLang="en-US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：記錄了從一個狀態轉移到另一個狀態的機率，稱為轉移機率。</a:t>
            </a:r>
            <a:endParaRPr lang="en-US" altLang="zh-TW" sz="1600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初始機率分佈（</a:t>
            </a:r>
            <a:r>
              <a:rPr lang="en-US" altLang="zh-TW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Initial Probability Distribution</a:t>
            </a:r>
            <a:r>
              <a:rPr lang="zh-TW" altLang="en-US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建構一個初始機率分佈，用於描述系統在初始時間點處於不同狀態的機率。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03FCFA-09C4-4C02-BCA2-B3BF1BCBB465}"/>
              </a:ext>
            </a:extLst>
          </p:cNvPr>
          <p:cNvSpPr/>
          <p:nvPr/>
        </p:nvSpPr>
        <p:spPr>
          <a:xfrm>
            <a:off x="584875" y="4637434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27BEA0C-559E-40FF-BF47-85DC4F57F23B}"/>
              </a:ext>
            </a:extLst>
          </p:cNvPr>
          <p:cNvSpPr txBox="1"/>
          <p:nvPr/>
        </p:nvSpPr>
        <p:spPr>
          <a:xfrm>
            <a:off x="584875" y="5042118"/>
            <a:ext cx="5567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：利用已知的狀態序列，可以預測未來狀態的機率分</a:t>
            </a:r>
            <a:r>
              <a:rPr lang="en-US" altLang="zh-TW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佈，這在時間序列預測和自然語言處理中很有用。</a:t>
            </a:r>
            <a:endParaRPr lang="en-US" altLang="zh-TW" sz="1600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：將輸入數據序列分類到不同的狀態或類別中，例如</a:t>
            </a:r>
            <a:r>
              <a:rPr lang="en-US" altLang="zh-TW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語音識別中的語音分類。</a:t>
            </a:r>
            <a:endParaRPr lang="en-US" altLang="zh-TW" sz="1600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b="1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：生成符合模型的數據序列，例如文本生成、音樂生</a:t>
            </a:r>
            <a:r>
              <a:rPr lang="en-US" altLang="zh-TW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成等。</a:t>
            </a: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7CBD00CF-6BCE-448D-8E52-AF96E5296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1415" y="199667"/>
            <a:ext cx="1351205" cy="1755706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091D23C3-D2CB-485C-B892-7FE2CF6C91EE}"/>
              </a:ext>
            </a:extLst>
          </p:cNvPr>
          <p:cNvSpPr txBox="1"/>
          <p:nvPr/>
        </p:nvSpPr>
        <p:spPr>
          <a:xfrm>
            <a:off x="7547067" y="811398"/>
            <a:ext cx="2713352" cy="400110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Markov Model (MM)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0CE686B-362C-4D9F-BCEE-0DA26A1EF343}"/>
              </a:ext>
            </a:extLst>
          </p:cNvPr>
          <p:cNvSpPr txBox="1"/>
          <p:nvPr/>
        </p:nvSpPr>
        <p:spPr>
          <a:xfrm>
            <a:off x="7169564" y="4722159"/>
            <a:ext cx="4045163" cy="400110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Hidden Markov Model (HMMs)</a:t>
            </a:r>
          </a:p>
        </p:txBody>
      </p:sp>
      <p:sp>
        <p:nvSpPr>
          <p:cNvPr id="48" name="TextBox 81">
            <a:extLst>
              <a:ext uri="{FF2B5EF4-FFF2-40B4-BE49-F238E27FC236}">
                <a16:creationId xmlns:a16="http://schemas.microsoft.com/office/drawing/2014/main" id="{10042CE0-4A67-4D0E-A41A-F91F638D2F3E}"/>
              </a:ext>
            </a:extLst>
          </p:cNvPr>
          <p:cNvSpPr txBox="1"/>
          <p:nvPr/>
        </p:nvSpPr>
        <p:spPr>
          <a:xfrm>
            <a:off x="5611134" y="801974"/>
            <a:ext cx="109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8272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kern="0" dirty="0">
                <a:solidFill>
                  <a:srgbClr val="D8D8D8">
                    <a:lumMod val="10000"/>
                  </a:srgbClr>
                </a:solidFill>
                <a:ea typeface="メイリオ" panose="020B0604030504040204" pitchFamily="34" charset="-128"/>
              </a:rPr>
              <a:t>R: Rainy</a:t>
            </a:r>
          </a:p>
          <a:p>
            <a:pPr marL="0" marR="0" lvl="0" indent="0" defTabSz="18272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kern="0" dirty="0">
                <a:solidFill>
                  <a:srgbClr val="D8D8D8">
                    <a:lumMod val="10000"/>
                  </a:srgbClr>
                </a:solidFill>
                <a:ea typeface="メイリオ" panose="020B0604030504040204" pitchFamily="34" charset="-128"/>
              </a:rPr>
              <a:t>S: Sunny</a:t>
            </a:r>
            <a:endParaRPr kumimoji="0" lang="ja-JP" altLang="en-US" sz="1400" i="0" u="none" strike="noStrike" kern="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ea typeface="メイリオ" panose="020B0604030504040204" pitchFamily="34" charset="-128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5A0A5B-D75A-4695-9716-3A8A6E002397}"/>
              </a:ext>
            </a:extLst>
          </p:cNvPr>
          <p:cNvSpPr/>
          <p:nvPr/>
        </p:nvSpPr>
        <p:spPr>
          <a:xfrm>
            <a:off x="2225736" y="4634865"/>
            <a:ext cx="910870" cy="3404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B41A62-70BB-41AC-B953-DC08E431AC3C}"/>
              </a:ext>
            </a:extLst>
          </p:cNvPr>
          <p:cNvSpPr/>
          <p:nvPr/>
        </p:nvSpPr>
        <p:spPr>
          <a:xfrm>
            <a:off x="3223840" y="4634865"/>
            <a:ext cx="1241834" cy="3404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 Series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1025D03-8F82-46A7-8F6E-6D4A60D3E208}"/>
              </a:ext>
            </a:extLst>
          </p:cNvPr>
          <p:cNvSpPr/>
          <p:nvPr/>
        </p:nvSpPr>
        <p:spPr>
          <a:xfrm>
            <a:off x="4521529" y="4631267"/>
            <a:ext cx="733963" cy="3404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ML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767E5AF-C549-4319-9B3C-8ED5813AEBBB}"/>
              </a:ext>
            </a:extLst>
          </p:cNvPr>
          <p:cNvSpPr/>
          <p:nvPr/>
        </p:nvSpPr>
        <p:spPr>
          <a:xfrm>
            <a:off x="5312872" y="4631267"/>
            <a:ext cx="845547" cy="3404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Finance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56C360-2513-4C42-8878-E8BEBD8CB339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補充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620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57973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N-gram 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模型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由統計方法進行句子建模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8099" y="630471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4ED7120-0699-405E-B0AE-91F3ACF4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752" y="3429000"/>
            <a:ext cx="6113547" cy="2436299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7278B4E2-C106-4AF6-A932-E3298A6B05B6}"/>
              </a:ext>
            </a:extLst>
          </p:cNvPr>
          <p:cNvSpPr txBox="1"/>
          <p:nvPr/>
        </p:nvSpPr>
        <p:spPr>
          <a:xfrm>
            <a:off x="6797965" y="482278"/>
            <a:ext cx="3796536" cy="646331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Tri-gram </a:t>
            </a: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句子</a:t>
            </a:r>
            <a:r>
              <a:rPr lang="en-US" altLang="zh-TW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saw a cat on a mat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D4C0633-93EA-4C90-9C0F-DB7CB978CB10}"/>
              </a:ext>
            </a:extLst>
          </p:cNvPr>
          <p:cNvSpPr/>
          <p:nvPr/>
        </p:nvSpPr>
        <p:spPr>
          <a:xfrm>
            <a:off x="5485876" y="1280009"/>
            <a:ext cx="837459" cy="409082"/>
          </a:xfrm>
          <a:prstGeom prst="rect">
            <a:avLst/>
          </a:prstGeom>
          <a:solidFill>
            <a:srgbClr val="8497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1796B06-1557-455B-86B7-4DC64A72ED94}"/>
              </a:ext>
            </a:extLst>
          </p:cNvPr>
          <p:cNvSpPr/>
          <p:nvPr/>
        </p:nvSpPr>
        <p:spPr>
          <a:xfrm>
            <a:off x="6408566" y="1281781"/>
            <a:ext cx="837459" cy="4090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saw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23D8355-777D-4743-B2AB-B2F65F5A4963}"/>
              </a:ext>
            </a:extLst>
          </p:cNvPr>
          <p:cNvSpPr/>
          <p:nvPr/>
        </p:nvSpPr>
        <p:spPr>
          <a:xfrm>
            <a:off x="7331256" y="1283553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4EC0567-C654-4ABB-BAF5-1C43448838A5}"/>
              </a:ext>
            </a:extLst>
          </p:cNvPr>
          <p:cNvSpPr/>
          <p:nvPr/>
        </p:nvSpPr>
        <p:spPr>
          <a:xfrm>
            <a:off x="8253946" y="1285325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2E0E074-6B99-4C55-A4BF-5EAE472B646C}"/>
              </a:ext>
            </a:extLst>
          </p:cNvPr>
          <p:cNvSpPr/>
          <p:nvPr/>
        </p:nvSpPr>
        <p:spPr>
          <a:xfrm>
            <a:off x="9176636" y="1287098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1E76348-5971-433F-B203-27112F595FA0}"/>
              </a:ext>
            </a:extLst>
          </p:cNvPr>
          <p:cNvSpPr/>
          <p:nvPr/>
        </p:nvSpPr>
        <p:spPr>
          <a:xfrm>
            <a:off x="10099326" y="1276465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5F7DAFE-7C17-4A23-9723-9AE6858FDA37}"/>
              </a:ext>
            </a:extLst>
          </p:cNvPr>
          <p:cNvSpPr/>
          <p:nvPr/>
        </p:nvSpPr>
        <p:spPr>
          <a:xfrm>
            <a:off x="11022018" y="1278237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69C0622-ACC9-48F2-B206-4424A3EF942A}"/>
              </a:ext>
            </a:extLst>
          </p:cNvPr>
          <p:cNvSpPr/>
          <p:nvPr/>
        </p:nvSpPr>
        <p:spPr>
          <a:xfrm>
            <a:off x="5485876" y="1769530"/>
            <a:ext cx="837459" cy="409082"/>
          </a:xfrm>
          <a:prstGeom prst="rect">
            <a:avLst/>
          </a:prstGeom>
          <a:solidFill>
            <a:srgbClr val="8497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35F0257-7CD8-4A5B-99B7-D0E36BA3E09A}"/>
              </a:ext>
            </a:extLst>
          </p:cNvPr>
          <p:cNvSpPr/>
          <p:nvPr/>
        </p:nvSpPr>
        <p:spPr>
          <a:xfrm>
            <a:off x="6408566" y="1771302"/>
            <a:ext cx="837459" cy="409082"/>
          </a:xfrm>
          <a:prstGeom prst="rect">
            <a:avLst/>
          </a:prstGeom>
          <a:solidFill>
            <a:srgbClr val="8497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saw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8390117-AA2F-475E-92BC-5508725AA9FE}"/>
              </a:ext>
            </a:extLst>
          </p:cNvPr>
          <p:cNvSpPr/>
          <p:nvPr/>
        </p:nvSpPr>
        <p:spPr>
          <a:xfrm>
            <a:off x="7331256" y="1773074"/>
            <a:ext cx="837459" cy="4090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453E7ED-5AF0-4511-8667-7C66E6C2A4C9}"/>
              </a:ext>
            </a:extLst>
          </p:cNvPr>
          <p:cNvSpPr/>
          <p:nvPr/>
        </p:nvSpPr>
        <p:spPr>
          <a:xfrm>
            <a:off x="8253946" y="1774846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33A88B3-0E76-403B-914F-50B4B1FC1FDE}"/>
              </a:ext>
            </a:extLst>
          </p:cNvPr>
          <p:cNvSpPr/>
          <p:nvPr/>
        </p:nvSpPr>
        <p:spPr>
          <a:xfrm>
            <a:off x="9176636" y="1776619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107D457-887E-4D82-9300-A3D89724CAEB}"/>
              </a:ext>
            </a:extLst>
          </p:cNvPr>
          <p:cNvSpPr/>
          <p:nvPr/>
        </p:nvSpPr>
        <p:spPr>
          <a:xfrm>
            <a:off x="10099326" y="1765986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5955F1B-BE78-4F38-84C7-2E5F73FB487A}"/>
              </a:ext>
            </a:extLst>
          </p:cNvPr>
          <p:cNvSpPr/>
          <p:nvPr/>
        </p:nvSpPr>
        <p:spPr>
          <a:xfrm>
            <a:off x="11022018" y="1767758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EFCCEB1-D69D-41D0-A1F1-A037706EC17A}"/>
              </a:ext>
            </a:extLst>
          </p:cNvPr>
          <p:cNvSpPr/>
          <p:nvPr/>
        </p:nvSpPr>
        <p:spPr>
          <a:xfrm>
            <a:off x="5485876" y="2240613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5A73D46-5FE3-4D0C-8D64-8AF4D4D8D449}"/>
              </a:ext>
            </a:extLst>
          </p:cNvPr>
          <p:cNvSpPr/>
          <p:nvPr/>
        </p:nvSpPr>
        <p:spPr>
          <a:xfrm>
            <a:off x="6408566" y="2242385"/>
            <a:ext cx="837459" cy="409082"/>
          </a:xfrm>
          <a:prstGeom prst="rect">
            <a:avLst/>
          </a:prstGeom>
          <a:solidFill>
            <a:srgbClr val="8497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saw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1A2BA70-E529-4FB3-AD78-0B517472506A}"/>
              </a:ext>
            </a:extLst>
          </p:cNvPr>
          <p:cNvSpPr/>
          <p:nvPr/>
        </p:nvSpPr>
        <p:spPr>
          <a:xfrm>
            <a:off x="7331256" y="2244157"/>
            <a:ext cx="837459" cy="409082"/>
          </a:xfrm>
          <a:prstGeom prst="rect">
            <a:avLst/>
          </a:prstGeom>
          <a:solidFill>
            <a:srgbClr val="8497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641640B-90E7-42AD-BB96-DA6C46C628A6}"/>
              </a:ext>
            </a:extLst>
          </p:cNvPr>
          <p:cNvSpPr/>
          <p:nvPr/>
        </p:nvSpPr>
        <p:spPr>
          <a:xfrm>
            <a:off x="8253946" y="2245929"/>
            <a:ext cx="837459" cy="4090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6E15E8F-895F-47F7-A94E-5951B3D144D4}"/>
              </a:ext>
            </a:extLst>
          </p:cNvPr>
          <p:cNvSpPr/>
          <p:nvPr/>
        </p:nvSpPr>
        <p:spPr>
          <a:xfrm>
            <a:off x="9176636" y="2247702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A640A48-0B93-4E0C-AF83-A93174E817B5}"/>
              </a:ext>
            </a:extLst>
          </p:cNvPr>
          <p:cNvSpPr/>
          <p:nvPr/>
        </p:nvSpPr>
        <p:spPr>
          <a:xfrm>
            <a:off x="10099326" y="2237069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02C5A7B-5579-46A4-9E0E-16CEDF564717}"/>
              </a:ext>
            </a:extLst>
          </p:cNvPr>
          <p:cNvSpPr/>
          <p:nvPr/>
        </p:nvSpPr>
        <p:spPr>
          <a:xfrm>
            <a:off x="11022018" y="2238841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D81F578-9D59-4589-B220-B1CA41231849}"/>
              </a:ext>
            </a:extLst>
          </p:cNvPr>
          <p:cNvSpPr/>
          <p:nvPr/>
        </p:nvSpPr>
        <p:spPr>
          <a:xfrm>
            <a:off x="5485876" y="2717658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10D6646-0539-4B21-8FDD-853188340597}"/>
              </a:ext>
            </a:extLst>
          </p:cNvPr>
          <p:cNvSpPr/>
          <p:nvPr/>
        </p:nvSpPr>
        <p:spPr>
          <a:xfrm>
            <a:off x="6408566" y="2719430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</a:t>
            </a: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TW" altLang="en-US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AFF12CA-C9F6-4EED-8B1F-894BB15B5B47}"/>
              </a:ext>
            </a:extLst>
          </p:cNvPr>
          <p:cNvSpPr/>
          <p:nvPr/>
        </p:nvSpPr>
        <p:spPr>
          <a:xfrm>
            <a:off x="7331256" y="2721202"/>
            <a:ext cx="837459" cy="409082"/>
          </a:xfrm>
          <a:prstGeom prst="rect">
            <a:avLst/>
          </a:prstGeom>
          <a:solidFill>
            <a:srgbClr val="8497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BDCA563-6024-4089-89B4-26990F8BCC3C}"/>
              </a:ext>
            </a:extLst>
          </p:cNvPr>
          <p:cNvSpPr/>
          <p:nvPr/>
        </p:nvSpPr>
        <p:spPr>
          <a:xfrm>
            <a:off x="8253946" y="2722974"/>
            <a:ext cx="837459" cy="409082"/>
          </a:xfrm>
          <a:prstGeom prst="rect">
            <a:avLst/>
          </a:prstGeom>
          <a:solidFill>
            <a:srgbClr val="8497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4A1EA40-8B75-41B6-89C8-4C891A087FAF}"/>
              </a:ext>
            </a:extLst>
          </p:cNvPr>
          <p:cNvSpPr/>
          <p:nvPr/>
        </p:nvSpPr>
        <p:spPr>
          <a:xfrm>
            <a:off x="9176636" y="2724747"/>
            <a:ext cx="837459" cy="4090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AB41404-CDD5-46DD-8BDF-07396F0B1890}"/>
              </a:ext>
            </a:extLst>
          </p:cNvPr>
          <p:cNvSpPr/>
          <p:nvPr/>
        </p:nvSpPr>
        <p:spPr>
          <a:xfrm>
            <a:off x="10099326" y="2714114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E2FE2EC-931B-4188-9736-C8A673C7BBFF}"/>
              </a:ext>
            </a:extLst>
          </p:cNvPr>
          <p:cNvSpPr/>
          <p:nvPr/>
        </p:nvSpPr>
        <p:spPr>
          <a:xfrm>
            <a:off x="11022018" y="2715886"/>
            <a:ext cx="83745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3" name="右中括弧 72">
            <a:extLst>
              <a:ext uri="{FF2B5EF4-FFF2-40B4-BE49-F238E27FC236}">
                <a16:creationId xmlns:a16="http://schemas.microsoft.com/office/drawing/2014/main" id="{523C1A2D-D7AF-477E-80F9-E44165D0005C}"/>
              </a:ext>
            </a:extLst>
          </p:cNvPr>
          <p:cNvSpPr/>
          <p:nvPr/>
        </p:nvSpPr>
        <p:spPr>
          <a:xfrm rot="16200000" flipH="1">
            <a:off x="7993877" y="4755941"/>
            <a:ext cx="365123" cy="2658137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BBE184A-577F-474A-BFC9-7595666B09EB}"/>
              </a:ext>
            </a:extLst>
          </p:cNvPr>
          <p:cNvSpPr txBox="1"/>
          <p:nvPr/>
        </p:nvSpPr>
        <p:spPr>
          <a:xfrm>
            <a:off x="6540714" y="6318001"/>
            <a:ext cx="370241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下個字出現的機率只與前兩個字有關</a:t>
            </a: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D1ED3A0D-20FE-4C0F-A8CC-8BDDFA34F218}"/>
              </a:ext>
            </a:extLst>
          </p:cNvPr>
          <p:cNvGrpSpPr/>
          <p:nvPr/>
        </p:nvGrpSpPr>
        <p:grpSpPr>
          <a:xfrm>
            <a:off x="26881" y="1285325"/>
            <a:ext cx="5456299" cy="4092225"/>
            <a:chOff x="86220" y="1874237"/>
            <a:chExt cx="5456299" cy="409222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5821D59-1C30-49A8-A004-4437BFE5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20" y="1874237"/>
              <a:ext cx="5456299" cy="4092225"/>
            </a:xfrm>
            <a:prstGeom prst="rect">
              <a:avLst/>
            </a:prstGeom>
          </p:spPr>
        </p:pic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48573E0F-DDD9-41DA-8366-801690219E15}"/>
                </a:ext>
              </a:extLst>
            </p:cNvPr>
            <p:cNvSpPr txBox="1"/>
            <p:nvPr/>
          </p:nvSpPr>
          <p:spPr>
            <a:xfrm>
              <a:off x="3231784" y="3429000"/>
              <a:ext cx="18007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馬可夫假設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9" name="接點: 肘形 78">
              <a:extLst>
                <a:ext uri="{FF2B5EF4-FFF2-40B4-BE49-F238E27FC236}">
                  <a16:creationId xmlns:a16="http://schemas.microsoft.com/office/drawing/2014/main" id="{4327B335-CFC3-4B16-AB9B-A443EF2BB94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235425" y="4161459"/>
              <a:ext cx="1194335" cy="935664"/>
            </a:xfrm>
            <a:prstGeom prst="bentConnector3">
              <a:avLst>
                <a:gd name="adj1" fmla="val 1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5BB59FEE-107A-4CC4-A452-120BA980C2A7}"/>
                </a:ext>
              </a:extLst>
            </p:cNvPr>
            <p:cNvSpPr txBox="1"/>
            <p:nvPr/>
          </p:nvSpPr>
          <p:spPr>
            <a:xfrm>
              <a:off x="3917826" y="4737542"/>
              <a:ext cx="100504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推廣到前 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個狀態</a:t>
              </a:r>
            </a:p>
          </p:txBody>
        </p:sp>
      </p:grp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3B8455B9-F323-4110-A744-70BEAA102D94}"/>
              </a:ext>
            </a:extLst>
          </p:cNvPr>
          <p:cNvSpPr txBox="1"/>
          <p:nvPr/>
        </p:nvSpPr>
        <p:spPr>
          <a:xfrm>
            <a:off x="631533" y="1503434"/>
            <a:ext cx="421651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 –</a:t>
            </a:r>
            <a:r>
              <a:rPr lang="en-US" altLang="zh-TW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Gram Model Formulas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300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78D8121-27B5-4835-8808-B1C3F17E6594}"/>
              </a:ext>
            </a:extLst>
          </p:cNvPr>
          <p:cNvSpPr/>
          <p:nvPr/>
        </p:nvSpPr>
        <p:spPr>
          <a:xfrm>
            <a:off x="2299" y="588"/>
            <a:ext cx="12187400" cy="815201"/>
          </a:xfrm>
          <a:prstGeom prst="rect">
            <a:avLst/>
          </a:prstGeom>
          <a:gradFill flip="none" rotWithShape="1">
            <a:gsLst>
              <a:gs pos="0">
                <a:srgbClr val="AD9551">
                  <a:shade val="30000"/>
                  <a:satMod val="115000"/>
                </a:srgbClr>
              </a:gs>
              <a:gs pos="50000">
                <a:srgbClr val="AD9551">
                  <a:shade val="67500"/>
                  <a:satMod val="115000"/>
                </a:srgbClr>
              </a:gs>
              <a:gs pos="100000">
                <a:srgbClr val="AD9551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GothicNeo" panose="020B0503020000020004" pitchFamily="34" charset="-127"/>
              </a:rPr>
              <a:t>單元小結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54427F-947D-498E-AB5F-DEBE215E9CB9}"/>
              </a:ext>
            </a:extLst>
          </p:cNvPr>
          <p:cNvSpPr txBox="1"/>
          <p:nvPr/>
        </p:nvSpPr>
        <p:spPr>
          <a:xfrm>
            <a:off x="5995955" y="52856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參考資料</a:t>
            </a: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6ACDC3-4FDA-4B29-BE11-B245190245E6}"/>
              </a:ext>
            </a:extLst>
          </p:cNvPr>
          <p:cNvSpPr txBox="1"/>
          <p:nvPr/>
        </p:nvSpPr>
        <p:spPr>
          <a:xfrm>
            <a:off x="5995955" y="5747266"/>
            <a:ext cx="6193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機器學習中的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MLE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、貝葉斯估計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2"/>
              </a:rPr>
              <a:t>https://zhuanlan.zhihu.com/p/37215276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https://nlp.jbnu.ac.kr/BML/slides_piyush/slides_lec3.pdf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D2A7CFD-2FDB-4242-B153-55E65DD698A3}"/>
              </a:ext>
            </a:extLst>
          </p:cNvPr>
          <p:cNvSpPr txBox="1"/>
          <p:nvPr/>
        </p:nvSpPr>
        <p:spPr>
          <a:xfrm>
            <a:off x="573429" y="1157869"/>
            <a:ext cx="42112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MLE</a:t>
            </a:r>
            <a:r>
              <a:rPr lang="zh-TW" altLang="en-US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（最大概似估計）：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MLE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不考慮任何先驗信息，僅基於觀察到的數據進行參數估計。</a:t>
            </a:r>
            <a:endParaRPr lang="en-US" altLang="zh-TW" b="1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MLE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完全忽略了先驗信息，這可能導致對參數的估計不穩定，特別是在樣本數較小或先驗信息可用時。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（最大後驗機率估計）：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考慮先驗機率，對於小樣本資料較不易出錯 </a:t>
            </a: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常用在 </a:t>
            </a: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AB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testing)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的結果可能高度依賴於選擇的先驗分佈，如果選擇的先驗不合適，可能導致偏誤的估計。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285D5C-04CF-43A3-AAB2-3EB5747E4721}"/>
              </a:ext>
            </a:extLst>
          </p:cNvPr>
          <p:cNvSpPr txBox="1"/>
          <p:nvPr/>
        </p:nvSpPr>
        <p:spPr>
          <a:xfrm>
            <a:off x="4973381" y="1156789"/>
            <a:ext cx="2937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馬可夫鏈構成要素：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狀態空間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轉移概率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初始分佈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馬可夫性質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00BBF4-F359-4513-A72D-4C3CF4359BEC}"/>
              </a:ext>
            </a:extLst>
          </p:cNvPr>
          <p:cNvSpPr txBox="1"/>
          <p:nvPr/>
        </p:nvSpPr>
        <p:spPr>
          <a:xfrm>
            <a:off x="8099353" y="1157869"/>
            <a:ext cx="3500768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N-gram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馬可夫性質的推廣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考慮範圍由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控制容易產生侷限性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越大容易產生進算瓶頸，維度災難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l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 有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個單詞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2-gram -&gt; 2000^2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種組合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3-gram -&gt; 2000^3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種組合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</a:p>
          <a:p>
            <a:pPr algn="l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7705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3412066" y="2848013"/>
            <a:ext cx="5655734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應用 </a:t>
            </a:r>
            <a:r>
              <a:rPr lang="en-US" altLang="zh-TW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 </a:t>
            </a:r>
            <a:r>
              <a:rPr lang="zh-TW" altLang="en-US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 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pPr algn="ctr"/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29971F-D1AC-4EDA-B1E7-471F90CFAB64}"/>
              </a:ext>
            </a:extLst>
          </p:cNvPr>
          <p:cNvSpPr/>
          <p:nvPr/>
        </p:nvSpPr>
        <p:spPr>
          <a:xfrm>
            <a:off x="10505052" y="6367667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資料探勘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71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Outline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NLP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in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機器學習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8099" y="630471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6B6AE5D-E965-4325-A79F-8E7450B3CEFD}"/>
              </a:ext>
            </a:extLst>
          </p:cNvPr>
          <p:cNvSpPr txBox="1"/>
          <p:nvPr/>
        </p:nvSpPr>
        <p:spPr>
          <a:xfrm>
            <a:off x="490172" y="1672803"/>
            <a:ext cx="630848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 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: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垃圾郵件偵測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(Spam Detection)</a:t>
            </a:r>
          </a:p>
          <a:p>
            <a:pPr lvl="1"/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Naïve Bayes ) </a:t>
            </a: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 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情緒分析 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(Sentiment Analysis)</a:t>
            </a:r>
          </a:p>
          <a:p>
            <a:pPr lvl="1"/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Logistic Regression )</a:t>
            </a: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 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潛在語意索引 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SEO(Latent Semantic Indexing)</a:t>
            </a:r>
          </a:p>
          <a:p>
            <a:pPr lvl="1"/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PCA, SVD )</a:t>
            </a: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 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文本總結 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(Text summarization )</a:t>
            </a: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 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主題模型 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(Topic Modeling)</a:t>
            </a:r>
          </a:p>
          <a:p>
            <a:pPr lvl="1"/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Latent Dirichlet Allocation )</a:t>
            </a: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4986E1-D06F-4BEA-A7FE-039EF4FB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81" y="478371"/>
            <a:ext cx="3591777" cy="17038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12CB38E-E8A7-4041-B0B6-FFEE30871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29"/>
          <a:stretch/>
        </p:blipFill>
        <p:spPr>
          <a:xfrm>
            <a:off x="6981649" y="3551274"/>
            <a:ext cx="4715907" cy="31185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F6AB716-EE37-425F-A69E-D38AEF792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715" y="1781467"/>
            <a:ext cx="3085389" cy="2396319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72F70C0-8E95-4B65-A805-F5CE4311ADAC}"/>
              </a:ext>
            </a:extLst>
          </p:cNvPr>
          <p:cNvCxnSpPr>
            <a:cxnSpLocks/>
          </p:cNvCxnSpPr>
          <p:nvPr/>
        </p:nvCxnSpPr>
        <p:spPr>
          <a:xfrm flipV="1">
            <a:off x="6798652" y="3130445"/>
            <a:ext cx="2418654" cy="767265"/>
          </a:xfrm>
          <a:prstGeom prst="straightConnector1">
            <a:avLst/>
          </a:prstGeom>
          <a:ln>
            <a:solidFill>
              <a:srgbClr val="262626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AAFC04A-A18A-4858-94D5-EAC852494F21}"/>
              </a:ext>
            </a:extLst>
          </p:cNvPr>
          <p:cNvCxnSpPr>
            <a:cxnSpLocks/>
          </p:cNvCxnSpPr>
          <p:nvPr/>
        </p:nvCxnSpPr>
        <p:spPr>
          <a:xfrm flipV="1">
            <a:off x="5162821" y="1850065"/>
            <a:ext cx="799049" cy="253481"/>
          </a:xfrm>
          <a:prstGeom prst="straightConnector1">
            <a:avLst/>
          </a:prstGeom>
          <a:ln>
            <a:solidFill>
              <a:srgbClr val="262626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E47457F-B08C-463E-BD7A-CA2ABE7D7B93}"/>
              </a:ext>
            </a:extLst>
          </p:cNvPr>
          <p:cNvCxnSpPr>
            <a:cxnSpLocks/>
          </p:cNvCxnSpPr>
          <p:nvPr/>
        </p:nvCxnSpPr>
        <p:spPr>
          <a:xfrm flipV="1">
            <a:off x="4594279" y="4767683"/>
            <a:ext cx="2678391" cy="849662"/>
          </a:xfrm>
          <a:prstGeom prst="straightConnector1">
            <a:avLst/>
          </a:prstGeom>
          <a:ln>
            <a:solidFill>
              <a:srgbClr val="262626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5900FAB-15E6-4B71-A53D-35EFF4FF92F2}"/>
              </a:ext>
            </a:extLst>
          </p:cNvPr>
          <p:cNvSpPr/>
          <p:nvPr/>
        </p:nvSpPr>
        <p:spPr>
          <a:xfrm>
            <a:off x="9250762" y="238528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3: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Information Extraction</a:t>
            </a:r>
          </a:p>
        </p:txBody>
      </p:sp>
    </p:spTree>
    <p:extLst>
      <p:ext uri="{BB962C8B-B14F-4D97-AF65-F5344CB8AC3E}">
        <p14:creationId xmlns:p14="http://schemas.microsoft.com/office/powerpoint/2010/main" val="3636615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5391463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分類問題指標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ROC/ AUC/ F1 score/ Confuse matrix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8E691DB-DD76-4C45-B4B0-B4BB78844A6F}"/>
              </a:ext>
            </a:extLst>
          </p:cNvPr>
          <p:cNvSpPr txBox="1"/>
          <p:nvPr/>
        </p:nvSpPr>
        <p:spPr>
          <a:xfrm>
            <a:off x="584875" y="1864212"/>
            <a:ext cx="4670617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典型分類任務，模型主要觀察兩種結果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模型預測與實際相比是正確的表現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模型預測與實際相比是不正確的表現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四大關鍵指標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þ"/>
            </a:pP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 = (TP+TN) / Total N </a:t>
            </a:r>
          </a:p>
          <a:p>
            <a:pPr marL="285750" indent="-285750" fontAlgn="base">
              <a:buFont typeface="Wingdings" panose="05000000000000000000" pitchFamily="2" charset="2"/>
              <a:buChar char="þ"/>
            </a:pPr>
            <a:r>
              <a:rPr lang="en-US" altLang="zh-TW" sz="1600" b="1" dirty="0">
                <a:solidFill>
                  <a:srgbClr val="000000"/>
                </a:solidFill>
                <a:highlight>
                  <a:srgbClr val="00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Recall </a:t>
            </a:r>
          </a:p>
          <a:p>
            <a:pPr marL="285750" indent="-285750" fontAlgn="base">
              <a:buFont typeface="Wingdings" panose="05000000000000000000" pitchFamily="2" charset="2"/>
              <a:buChar char="þ"/>
            </a:pPr>
            <a:r>
              <a:rPr lang="en-US" altLang="zh-TW" sz="1600" b="1" dirty="0">
                <a:solidFill>
                  <a:srgbClr val="000000"/>
                </a:solidFill>
                <a:highlight>
                  <a:srgbClr val="00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</a:p>
          <a:p>
            <a:pPr marL="285750" indent="-285750" fontAlgn="base">
              <a:buFont typeface="Wingdings" panose="05000000000000000000" pitchFamily="2" charset="2"/>
              <a:buChar char="þ"/>
            </a:pPr>
            <a:r>
              <a:rPr lang="en-US" altLang="zh-TW" sz="1600" b="1" dirty="0">
                <a:solidFill>
                  <a:srgbClr val="000000"/>
                </a:solidFill>
                <a:highlight>
                  <a:srgbClr val="00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Sensitivity</a:t>
            </a:r>
          </a:p>
          <a:p>
            <a:pPr marL="285750" indent="-285750" fontAlgn="base">
              <a:buFont typeface="Wingdings" panose="05000000000000000000" pitchFamily="2" charset="2"/>
              <a:buChar char="þ"/>
            </a:pPr>
            <a:r>
              <a:rPr lang="en-US" altLang="zh-TW" sz="1600" b="1" dirty="0">
                <a:solidFill>
                  <a:srgbClr val="000000"/>
                </a:solidFill>
                <a:highlight>
                  <a:srgbClr val="00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Specificity</a:t>
            </a:r>
          </a:p>
          <a:p>
            <a:pPr marL="285750" indent="-285750" fontAlgn="base">
              <a:buFont typeface="Wingdings" panose="05000000000000000000" pitchFamily="2" charset="2"/>
              <a:buChar char="þ"/>
            </a:pP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F1-score (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調和平均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&amp; Recall)</a:t>
            </a:r>
          </a:p>
          <a:p>
            <a:pPr marL="285750" indent="-285750" fontAlgn="base">
              <a:buFont typeface="Wingdings" panose="05000000000000000000" pitchFamily="2" charset="2"/>
              <a:buChar char="þ"/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B01AB58-1D86-44AF-81BA-F812ED4CAA78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4820B69-27B7-46F6-AA8A-D0031660B34A}"/>
              </a:ext>
            </a:extLst>
          </p:cNvPr>
          <p:cNvSpPr txBox="1"/>
          <p:nvPr/>
        </p:nvSpPr>
        <p:spPr>
          <a:xfrm>
            <a:off x="5719448" y="1109621"/>
            <a:ext cx="60392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我們想要透過二元分類判別病患是否得特殊疾病，現實上得病案例相當稀少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(0.1% 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得病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99.9% 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未得病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，若模型盲猜未得病，準確度可達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~99.9%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，顯然結果不夠客觀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E3F96E-AE7F-4431-94A3-08B3A9348DFC}"/>
              </a:ext>
            </a:extLst>
          </p:cNvPr>
          <p:cNvSpPr/>
          <p:nvPr/>
        </p:nvSpPr>
        <p:spPr>
          <a:xfrm>
            <a:off x="5719448" y="70083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案例</a:t>
            </a:r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77AB7DC8-80DC-4231-B15F-59AFB9244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27474"/>
              </p:ext>
            </p:extLst>
          </p:nvPr>
        </p:nvGraphicFramePr>
        <p:xfrm>
          <a:off x="5719448" y="2730237"/>
          <a:ext cx="4959927" cy="19983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360">
                  <a:extLst>
                    <a:ext uri="{9D8B030D-6E8A-4147-A177-3AD203B41FA5}">
                      <a16:colId xmlns:a16="http://schemas.microsoft.com/office/drawing/2014/main" val="2824148333"/>
                    </a:ext>
                  </a:extLst>
                </a:gridCol>
                <a:gridCol w="1935375">
                  <a:extLst>
                    <a:ext uri="{9D8B030D-6E8A-4147-A177-3AD203B41FA5}">
                      <a16:colId xmlns:a16="http://schemas.microsoft.com/office/drawing/2014/main" val="3274005157"/>
                    </a:ext>
                  </a:extLst>
                </a:gridCol>
                <a:gridCol w="1888192">
                  <a:extLst>
                    <a:ext uri="{9D8B030D-6E8A-4147-A177-3AD203B41FA5}">
                      <a16:colId xmlns:a16="http://schemas.microsoft.com/office/drawing/2014/main" val="4202542578"/>
                    </a:ext>
                  </a:extLst>
                </a:gridCol>
              </a:tblGrid>
              <a:tr h="381134"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588452"/>
                  </a:ext>
                </a:extLst>
              </a:tr>
              <a:tr h="808612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</a:t>
                      </a:r>
                      <a:r>
                        <a:rPr lang="en-US" altLang="zh-TW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</a:t>
                      </a:r>
                    </a:p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Positive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algn="ctr"/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</a:t>
                      </a:r>
                      <a:r>
                        <a:rPr lang="en-US" altLang="zh-TW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</a:t>
                      </a:r>
                    </a:p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False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Positive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algn="ctr"/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 Error</a:t>
                      </a:r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584800"/>
                  </a:ext>
                </a:extLst>
              </a:tr>
              <a:tr h="808612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</a:t>
                      </a:r>
                      <a:r>
                        <a:rPr lang="en-US" altLang="zh-TW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</a:p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False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Negative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 Error</a:t>
                      </a:r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</a:t>
                      </a:r>
                      <a:r>
                        <a:rPr lang="en-US" altLang="zh-TW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</a:p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True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Negative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612985"/>
                  </a:ext>
                </a:extLst>
              </a:tr>
            </a:tbl>
          </a:graphicData>
        </a:graphic>
      </p:graphicFrame>
      <p:sp>
        <p:nvSpPr>
          <p:cNvPr id="35" name="TextBox 81">
            <a:extLst>
              <a:ext uri="{FF2B5EF4-FFF2-40B4-BE49-F238E27FC236}">
                <a16:creationId xmlns:a16="http://schemas.microsoft.com/office/drawing/2014/main" id="{6056BF42-0D33-4FEE-9F7F-DE8F8D7C4858}"/>
              </a:ext>
            </a:extLst>
          </p:cNvPr>
          <p:cNvSpPr txBox="1"/>
          <p:nvPr/>
        </p:nvSpPr>
        <p:spPr>
          <a:xfrm>
            <a:off x="5618867" y="2064852"/>
            <a:ext cx="5060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True/False 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預測正確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en-US" altLang="ja-JP" sz="1600" b="1" dirty="0">
                <a:solidFill>
                  <a:srgbClr val="EEB7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Positive/Negative </a:t>
            </a:r>
            <a:r>
              <a:rPr lang="zh-TW" altLang="en-US" sz="1600" b="1" dirty="0">
                <a:solidFill>
                  <a:srgbClr val="EEB7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預測方向</a:t>
            </a:r>
            <a:endParaRPr lang="ja-JP" altLang="en-US" sz="1600" b="1" dirty="0">
              <a:solidFill>
                <a:srgbClr val="EEB70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00E4D5FE-36F2-4D88-BAFF-F11533D87074}"/>
              </a:ext>
            </a:extLst>
          </p:cNvPr>
          <p:cNvGrpSpPr/>
          <p:nvPr/>
        </p:nvGrpSpPr>
        <p:grpSpPr>
          <a:xfrm>
            <a:off x="7133494" y="3073130"/>
            <a:ext cx="1435395" cy="2671128"/>
            <a:chOff x="7133494" y="3073130"/>
            <a:chExt cx="1435395" cy="26711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3B9E570-E617-4518-9E9E-8F07F63358D5}"/>
                </a:ext>
              </a:extLst>
            </p:cNvPr>
            <p:cNvSpPr/>
            <p:nvPr/>
          </p:nvSpPr>
          <p:spPr>
            <a:xfrm>
              <a:off x="7133494" y="3073130"/>
              <a:ext cx="1435395" cy="2466753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170CBAEB-5949-4370-BB10-2D2F36A1B199}"/>
                </a:ext>
              </a:extLst>
            </p:cNvPr>
            <p:cNvSpPr txBox="1"/>
            <p:nvPr/>
          </p:nvSpPr>
          <p:spPr>
            <a:xfrm>
              <a:off x="7208807" y="4728595"/>
              <a:ext cx="128476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zh-TW" sz="12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TP/(TP+FN)</a:t>
              </a:r>
              <a:endParaRPr lang="en-US" altLang="zh-TW" sz="1200" b="1" dirty="0">
                <a:solidFill>
                  <a:srgbClr val="000000"/>
                </a:solidFill>
                <a:highlight>
                  <a:srgbClr val="00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fontAlgn="base">
                <a:buFont typeface="Wingdings" panose="05000000000000000000" pitchFamily="2" charset="2"/>
                <a:buChar char="þ"/>
              </a:pPr>
              <a:r>
                <a:rPr lang="en-US" altLang="zh-TW" sz="1200" b="1" dirty="0">
                  <a:solidFill>
                    <a:srgbClr val="000000"/>
                  </a:solidFill>
                  <a:highlight>
                    <a:srgbClr val="00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Recall</a:t>
              </a:r>
            </a:p>
            <a:p>
              <a:pPr marL="285750" indent="-285750" fontAlgn="base">
                <a:buFont typeface="Wingdings" panose="05000000000000000000" pitchFamily="2" charset="2"/>
                <a:buChar char="þ"/>
              </a:pPr>
              <a:r>
                <a:rPr lang="en-US" altLang="zh-TW" sz="1200" b="1" dirty="0">
                  <a:solidFill>
                    <a:srgbClr val="000000"/>
                  </a:solidFill>
                  <a:highlight>
                    <a:srgbClr val="00FFFF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Sensitivity</a:t>
              </a:r>
            </a:p>
            <a:p>
              <a:pPr fontAlgn="base"/>
              <a:r>
                <a:rPr lang="en-US" altLang="zh-TW" sz="12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TPR</a:t>
              </a:r>
            </a:p>
            <a:p>
              <a:pPr marL="285750" indent="-285750" fontAlgn="base">
                <a:buFont typeface="Wingdings" panose="05000000000000000000" pitchFamily="2" charset="2"/>
                <a:buChar char="þ"/>
              </a:pPr>
              <a:endParaRPr lang="en-US" altLang="zh-TW" sz="1200" b="1" dirty="0">
                <a:solidFill>
                  <a:srgbClr val="000000"/>
                </a:solidFill>
                <a:highlight>
                  <a:srgbClr val="00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D236EC00-0D3A-43CF-8BEF-CA8E570C2D2D}"/>
              </a:ext>
            </a:extLst>
          </p:cNvPr>
          <p:cNvGrpSpPr/>
          <p:nvPr/>
        </p:nvGrpSpPr>
        <p:grpSpPr>
          <a:xfrm>
            <a:off x="9036721" y="3073129"/>
            <a:ext cx="1435395" cy="2466753"/>
            <a:chOff x="9036721" y="3073129"/>
            <a:chExt cx="1435395" cy="246675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AE73832-02D7-4DCF-9CCD-548F9B48C527}"/>
                </a:ext>
              </a:extLst>
            </p:cNvPr>
            <p:cNvSpPr/>
            <p:nvPr/>
          </p:nvSpPr>
          <p:spPr>
            <a:xfrm>
              <a:off x="9036721" y="3073129"/>
              <a:ext cx="1435395" cy="2466753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85431AA0-5A33-42FF-97B0-36C18F7DBA60}"/>
                </a:ext>
              </a:extLst>
            </p:cNvPr>
            <p:cNvSpPr txBox="1"/>
            <p:nvPr/>
          </p:nvSpPr>
          <p:spPr>
            <a:xfrm>
              <a:off x="9112034" y="4728595"/>
              <a:ext cx="128476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zh-TW" sz="12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TN/(FP+TN)</a:t>
              </a:r>
              <a:endParaRPr lang="en-US" altLang="zh-TW" sz="1200" b="1" dirty="0">
                <a:solidFill>
                  <a:srgbClr val="000000"/>
                </a:solidFill>
                <a:highlight>
                  <a:srgbClr val="00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fontAlgn="base">
                <a:buFont typeface="Wingdings" panose="05000000000000000000" pitchFamily="2" charset="2"/>
                <a:buChar char="þ"/>
              </a:pPr>
              <a:r>
                <a:rPr lang="en-US" altLang="zh-TW" sz="1200" b="1" dirty="0">
                  <a:solidFill>
                    <a:srgbClr val="000000"/>
                  </a:solidFill>
                  <a:highlight>
                    <a:srgbClr val="00FFFF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Specificity</a:t>
              </a:r>
            </a:p>
            <a:p>
              <a:pPr fontAlgn="base"/>
              <a:r>
                <a:rPr lang="en-US" altLang="zh-TW" sz="12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TNR</a:t>
              </a:r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901C9675-7AA9-4394-B628-DEF059A1EDF0}"/>
              </a:ext>
            </a:extLst>
          </p:cNvPr>
          <p:cNvGrpSpPr/>
          <p:nvPr/>
        </p:nvGrpSpPr>
        <p:grpSpPr>
          <a:xfrm>
            <a:off x="6925273" y="3149331"/>
            <a:ext cx="5074388" cy="689850"/>
            <a:chOff x="6925273" y="3149331"/>
            <a:chExt cx="5074388" cy="68985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58A5379-E69C-4448-BD8F-AE310963C299}"/>
                </a:ext>
              </a:extLst>
            </p:cNvPr>
            <p:cNvSpPr/>
            <p:nvPr/>
          </p:nvSpPr>
          <p:spPr>
            <a:xfrm>
              <a:off x="6925273" y="3149331"/>
              <a:ext cx="4959927" cy="689850"/>
            </a:xfrm>
            <a:prstGeom prst="rect">
              <a:avLst/>
            </a:prstGeom>
            <a:noFill/>
            <a:ln w="28575">
              <a:solidFill>
                <a:srgbClr val="AD95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CC05451-2130-4F2D-B66B-00648CF4DC4A}"/>
                </a:ext>
              </a:extLst>
            </p:cNvPr>
            <p:cNvSpPr txBox="1"/>
            <p:nvPr/>
          </p:nvSpPr>
          <p:spPr>
            <a:xfrm>
              <a:off x="10714894" y="3202502"/>
              <a:ext cx="12847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zh-TW" sz="12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TP/(TP+FP)</a:t>
              </a:r>
              <a:endParaRPr lang="en-US" altLang="zh-TW" sz="1200" b="1" dirty="0">
                <a:solidFill>
                  <a:srgbClr val="000000"/>
                </a:solidFill>
                <a:highlight>
                  <a:srgbClr val="00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fontAlgn="base">
                <a:buFont typeface="Wingdings" panose="05000000000000000000" pitchFamily="2" charset="2"/>
                <a:buChar char="þ"/>
              </a:pPr>
              <a:r>
                <a:rPr lang="en-US" altLang="zh-TW" sz="1200" b="1" dirty="0">
                  <a:solidFill>
                    <a:srgbClr val="000000"/>
                  </a:solidFill>
                  <a:highlight>
                    <a:srgbClr val="00FF0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Precision</a:t>
              </a: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0A51D794-9814-444F-B10C-AB0DE5220042}"/>
              </a:ext>
            </a:extLst>
          </p:cNvPr>
          <p:cNvGrpSpPr/>
          <p:nvPr/>
        </p:nvGrpSpPr>
        <p:grpSpPr>
          <a:xfrm>
            <a:off x="671160" y="4788089"/>
            <a:ext cx="4722877" cy="1612711"/>
            <a:chOff x="7616953" y="1134019"/>
            <a:chExt cx="4238350" cy="1612711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D3A24B36-1A6F-4AEC-9D88-00EAC298E4C1}"/>
                </a:ext>
              </a:extLst>
            </p:cNvPr>
            <p:cNvSpPr txBox="1"/>
            <p:nvPr/>
          </p:nvSpPr>
          <p:spPr>
            <a:xfrm>
              <a:off x="8296951" y="1247877"/>
              <a:ext cx="355835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</a:pPr>
              <a:r>
                <a:rPr lang="en-US" altLang="zh-TW" sz="1400" b="1" i="0" dirty="0">
                  <a:solidFill>
                    <a:srgbClr val="24212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Sensitivity</a:t>
              </a:r>
              <a:r>
                <a:rPr lang="zh-TW" altLang="en-US" sz="1400" b="1" i="0" dirty="0">
                  <a:solidFill>
                    <a:srgbClr val="24212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就是</a:t>
              </a:r>
              <a:r>
                <a:rPr lang="en-US" altLang="zh-TW" sz="1400" b="1" i="0" dirty="0">
                  <a:solidFill>
                    <a:srgbClr val="24212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Recall</a:t>
              </a:r>
              <a:r>
                <a:rPr lang="zh-TW" altLang="en-US" sz="1400" b="1" i="0" dirty="0">
                  <a:solidFill>
                    <a:srgbClr val="24212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，它代表的是診斷方法是否夠靈敏可以將真正得病的人診斷出來，而</a:t>
              </a:r>
              <a:r>
                <a:rPr lang="en-US" altLang="zh-TW" sz="1400" b="1" i="0" dirty="0">
                  <a:solidFill>
                    <a:srgbClr val="24212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Specificity</a:t>
              </a:r>
              <a:r>
                <a:rPr lang="zh-TW" altLang="en-US" sz="1400" b="1" i="0" dirty="0">
                  <a:solidFill>
                    <a:srgbClr val="24212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則代表實際沒病症的人有多少被檢驗正確的。兩種指標都是越高越好。</a:t>
              </a:r>
              <a:endParaRPr lang="en-US" altLang="zh-TW" sz="1400" b="1" i="0" dirty="0">
                <a:solidFill>
                  <a:srgbClr val="24212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</a:pPr>
              <a:r>
                <a:rPr lang="en-US" altLang="zh-TW" sz="1400" b="1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Precision </a:t>
              </a:r>
              <a:r>
                <a:rPr lang="zh-TW" altLang="en-US" sz="1400" b="1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指的是模型預測得病，實際沒得病 </a:t>
              </a:r>
              <a:r>
                <a:rPr lang="en-US" altLang="zh-TW" sz="1400" b="1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=&gt;</a:t>
              </a:r>
              <a:r>
                <a:rPr lang="zh-TW" altLang="en-US" sz="1400" b="1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模型給出不相關的預測結果</a:t>
              </a:r>
              <a:endParaRPr lang="en-US" altLang="zh-TW" sz="14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0BF663D-4272-426E-BF84-F4B6D7FED7B8}"/>
                </a:ext>
              </a:extLst>
            </p:cNvPr>
            <p:cNvSpPr/>
            <p:nvPr/>
          </p:nvSpPr>
          <p:spPr>
            <a:xfrm>
              <a:off x="7616953" y="1134019"/>
              <a:ext cx="4238350" cy="1612711"/>
            </a:xfrm>
            <a:prstGeom prst="rect">
              <a:avLst/>
            </a:prstGeom>
            <a:noFill/>
            <a:ln>
              <a:solidFill>
                <a:schemeClr val="accent6">
                  <a:lumMod val="1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79E9F49-4D34-4ACA-ABEA-909DFAA58892}"/>
              </a:ext>
            </a:extLst>
          </p:cNvPr>
          <p:cNvSpPr txBox="1"/>
          <p:nvPr/>
        </p:nvSpPr>
        <p:spPr>
          <a:xfrm>
            <a:off x="5618867" y="5730596"/>
            <a:ext cx="6472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類比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領域</a:t>
            </a:r>
            <a:endParaRPr lang="en-US" altLang="zh-TW" sz="1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þ"/>
            </a:pPr>
            <a:r>
              <a:rPr lang="en-US" altLang="zh-TW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Recall: (#doc found/ #doc we should found)</a:t>
            </a:r>
          </a:p>
          <a:p>
            <a:pPr marL="285750" indent="-285750" fontAlgn="base">
              <a:buFont typeface="Wingdings" panose="05000000000000000000" pitchFamily="2" charset="2"/>
              <a:buChar char="þ"/>
            </a:pPr>
            <a:r>
              <a:rPr lang="en-US" altLang="zh-TW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Precision: (#docs correctly retrieved/ #docs retrieved)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449FF8CD-3C87-40B5-8EDA-848915DD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97" y="5048557"/>
            <a:ext cx="673298" cy="64269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CC0305D-E7C3-4CDC-BBD5-E1286106FA29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補充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98C236F-69F7-4DDE-8EF8-C735BA89169A}"/>
              </a:ext>
            </a:extLst>
          </p:cNvPr>
          <p:cNvSpPr/>
          <p:nvPr/>
        </p:nvSpPr>
        <p:spPr>
          <a:xfrm>
            <a:off x="9250762" y="238528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3: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Information Extraction</a:t>
            </a:r>
          </a:p>
        </p:txBody>
      </p:sp>
    </p:spTree>
    <p:extLst>
      <p:ext uri="{BB962C8B-B14F-4D97-AF65-F5344CB8AC3E}">
        <p14:creationId xmlns:p14="http://schemas.microsoft.com/office/powerpoint/2010/main" val="275216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垃圾郵件偵測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貝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葉斯分類器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8099" y="630471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03AE12-0595-4E8E-B05B-4BBD8E1333EE}"/>
              </a:ext>
            </a:extLst>
          </p:cNvPr>
          <p:cNvSpPr txBox="1"/>
          <p:nvPr/>
        </p:nvSpPr>
        <p:spPr>
          <a:xfrm>
            <a:off x="584875" y="1864212"/>
            <a:ext cx="630766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垃圾郵件偵測其實就是個分類問題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將郵件內容關鍵字向量化進行多特徵分類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一般分類問題輸出都是機率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 – 1)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173BD1-C977-42A9-848D-79C8A60B8792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1A6EB1-6BBD-4941-8956-B0BD4E4B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15" y="1347945"/>
            <a:ext cx="5921541" cy="436104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70F1077-8598-4670-B3C7-D6DD5129D926}"/>
              </a:ext>
            </a:extLst>
          </p:cNvPr>
          <p:cNvSpPr/>
          <p:nvPr/>
        </p:nvSpPr>
        <p:spPr>
          <a:xfrm>
            <a:off x="584876" y="3528468"/>
            <a:ext cx="1553627" cy="720966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廣告垃圾郵件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DEEE35D-1570-4E93-888D-8E399533852E}"/>
              </a:ext>
            </a:extLst>
          </p:cNvPr>
          <p:cNvSpPr/>
          <p:nvPr/>
        </p:nvSpPr>
        <p:spPr>
          <a:xfrm>
            <a:off x="584876" y="4347987"/>
            <a:ext cx="1553627" cy="733003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惡意軟件垃圾郵件</a:t>
            </a:r>
            <a:endParaRPr kumimoji="0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5A48CC-A2DA-40B1-AD89-A8980F81C860}"/>
              </a:ext>
            </a:extLst>
          </p:cNvPr>
          <p:cNvSpPr/>
          <p:nvPr/>
        </p:nvSpPr>
        <p:spPr>
          <a:xfrm>
            <a:off x="584875" y="5179543"/>
            <a:ext cx="1553627" cy="755970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鏈接詐騙垃圾郵件</a:t>
            </a:r>
            <a:endParaRPr kumimoji="0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ED85FA-8DCC-4C3A-97A0-9A7D5BEF2E13}"/>
              </a:ext>
            </a:extLst>
          </p:cNvPr>
          <p:cNvSpPr/>
          <p:nvPr/>
        </p:nvSpPr>
        <p:spPr>
          <a:xfrm>
            <a:off x="2291611" y="3528466"/>
            <a:ext cx="1553627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詐騙垃圾郵件</a:t>
            </a:r>
            <a:endParaRPr kumimoji="0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1092B9-552F-49DD-AFCF-2227FC4000AB}"/>
              </a:ext>
            </a:extLst>
          </p:cNvPr>
          <p:cNvSpPr/>
          <p:nvPr/>
        </p:nvSpPr>
        <p:spPr>
          <a:xfrm>
            <a:off x="2291610" y="4347987"/>
            <a:ext cx="1553627" cy="73300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色情垃圾郵件</a:t>
            </a:r>
            <a:endParaRPr kumimoji="0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C8AFCC-B114-4FE5-88CB-361BCC816C15}"/>
              </a:ext>
            </a:extLst>
          </p:cNvPr>
          <p:cNvSpPr/>
          <p:nvPr/>
        </p:nvSpPr>
        <p:spPr>
          <a:xfrm>
            <a:off x="584875" y="3079977"/>
            <a:ext cx="3260362" cy="337898"/>
          </a:xfrm>
          <a:prstGeom prst="rect">
            <a:avLst/>
          </a:prstGeom>
          <a:solidFill>
            <a:srgbClr val="3B40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常見類別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0497C9-B75A-41D1-9534-87C6B527B53B}"/>
              </a:ext>
            </a:extLst>
          </p:cNvPr>
          <p:cNvSpPr/>
          <p:nvPr/>
        </p:nvSpPr>
        <p:spPr>
          <a:xfrm>
            <a:off x="2291609" y="5179541"/>
            <a:ext cx="1553627" cy="755971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偽冒垃圾郵件</a:t>
            </a:r>
            <a:endParaRPr kumimoji="0" lang="zh-TW" alt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AA7813E-0AE0-4C7E-8D41-6573702B1D35}"/>
              </a:ext>
            </a:extLst>
          </p:cNvPr>
          <p:cNvSpPr txBox="1"/>
          <p:nvPr/>
        </p:nvSpPr>
        <p:spPr>
          <a:xfrm>
            <a:off x="6934493" y="1123139"/>
            <a:ext cx="2921711" cy="369332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垃圾郵件分類</a:t>
            </a:r>
            <a:r>
              <a:rPr lang="zh-TW" altLang="en-US" b="1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架構圖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FFB973C-90E9-4BB0-BF41-1D58C90B3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791" y="3992107"/>
            <a:ext cx="642694" cy="642694"/>
          </a:xfrm>
          <a:prstGeom prst="rect">
            <a:avLst/>
          </a:prstGeom>
        </p:spPr>
      </p:pic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CF18A1EB-D906-48B2-97F4-A274478CAF79}"/>
              </a:ext>
            </a:extLst>
          </p:cNvPr>
          <p:cNvSpPr/>
          <p:nvPr/>
        </p:nvSpPr>
        <p:spPr>
          <a:xfrm>
            <a:off x="8517442" y="3971002"/>
            <a:ext cx="2921711" cy="842142"/>
          </a:xfrm>
          <a:prstGeom prst="roundRect">
            <a:avLst>
              <a:gd name="adj" fmla="val 530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D3AAF07-36F8-4C43-A73E-F262A739DB51}"/>
              </a:ext>
            </a:extLst>
          </p:cNvPr>
          <p:cNvCxnSpPr>
            <a:cxnSpLocks/>
          </p:cNvCxnSpPr>
          <p:nvPr/>
        </p:nvCxnSpPr>
        <p:spPr>
          <a:xfrm>
            <a:off x="11040138" y="4813144"/>
            <a:ext cx="0" cy="366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C6EB045-4EB3-44A4-94F1-F6604253B956}"/>
              </a:ext>
            </a:extLst>
          </p:cNvPr>
          <p:cNvSpPr txBox="1"/>
          <p:nvPr/>
        </p:nvSpPr>
        <p:spPr>
          <a:xfrm>
            <a:off x="10263326" y="5240011"/>
            <a:ext cx="1553624" cy="954107"/>
          </a:xfrm>
          <a:prstGeom prst="rect">
            <a:avLst/>
          </a:prstGeom>
          <a:noFill/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貝葉斯分類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NN </a:t>
            </a: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759335-57AC-46F4-B365-6FE9B839973B}"/>
              </a:ext>
            </a:extLst>
          </p:cNvPr>
          <p:cNvSpPr txBox="1"/>
          <p:nvPr/>
        </p:nvSpPr>
        <p:spPr>
          <a:xfrm>
            <a:off x="4653178" y="5770170"/>
            <a:ext cx="4575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argmax P(spam or not spam | email)</a:t>
            </a:r>
          </a:p>
        </p:txBody>
      </p:sp>
      <p:cxnSp>
        <p:nvCxnSpPr>
          <p:cNvPr id="33" name="接點: 弧形 32">
            <a:extLst>
              <a:ext uri="{FF2B5EF4-FFF2-40B4-BE49-F238E27FC236}">
                <a16:creationId xmlns:a16="http://schemas.microsoft.com/office/drawing/2014/main" id="{431A39A8-91DA-49BF-B337-99774A9230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9785" y="5030309"/>
            <a:ext cx="1013525" cy="4661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2A5215AE-68BE-4C51-BF6F-9F3542E9ECA9}"/>
              </a:ext>
            </a:extLst>
          </p:cNvPr>
          <p:cNvSpPr/>
          <p:nvPr/>
        </p:nvSpPr>
        <p:spPr>
          <a:xfrm>
            <a:off x="2224658" y="1455425"/>
            <a:ext cx="1553627" cy="337898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監督式學習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5D4FDA-C11A-4903-9B26-7E30B2DE1DCE}"/>
              </a:ext>
            </a:extLst>
          </p:cNvPr>
          <p:cNvSpPr/>
          <p:nvPr/>
        </p:nvSpPr>
        <p:spPr>
          <a:xfrm>
            <a:off x="9250762" y="238528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3: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Information Extraction</a:t>
            </a:r>
          </a:p>
        </p:txBody>
      </p:sp>
    </p:spTree>
    <p:extLst>
      <p:ext uri="{BB962C8B-B14F-4D97-AF65-F5344CB8AC3E}">
        <p14:creationId xmlns:p14="http://schemas.microsoft.com/office/powerpoint/2010/main" val="92093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6" descr="Sklearn Tutorial Python - Ander Fernández">
            <a:extLst>
              <a:ext uri="{FF2B5EF4-FFF2-40B4-BE49-F238E27FC236}">
                <a16:creationId xmlns:a16="http://schemas.microsoft.com/office/drawing/2014/main" id="{677CEB9D-BFF2-41B3-B166-10D2510D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89" y="5651645"/>
            <a:ext cx="1305622" cy="7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EC8B3977-2D75-4233-87FB-C0E618618A49}"/>
              </a:ext>
            </a:extLst>
          </p:cNvPr>
          <p:cNvSpPr/>
          <p:nvPr/>
        </p:nvSpPr>
        <p:spPr>
          <a:xfrm>
            <a:off x="3949193" y="4909567"/>
            <a:ext cx="2146807" cy="1357691"/>
          </a:xfrm>
          <a:prstGeom prst="rect">
            <a:avLst/>
          </a:prstGeom>
          <a:noFill/>
          <a:ln>
            <a:solidFill>
              <a:srgbClr val="70A4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（基於統計</a:t>
            </a:r>
            <a:r>
              <a:rPr lang="en-US" altLang="zh-TW" sz="9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9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機率）</a:t>
            </a:r>
            <a:endParaRPr lang="en-US" altLang="zh-TW" sz="9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endParaRPr lang="en-US" altLang="zh-TW" sz="14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 defTabSz="91360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馬可夫模型</a:t>
            </a:r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 defTabSz="91360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TW" sz="1200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Navie</a:t>
            </a:r>
            <a:r>
              <a:rPr lang="en-US" altLang="zh-TW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bayes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貝氏分類器</a:t>
            </a:r>
            <a:r>
              <a:rPr lang="en-US" altLang="zh-TW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8" name="圖片 6147">
            <a:extLst>
              <a:ext uri="{FF2B5EF4-FFF2-40B4-BE49-F238E27FC236}">
                <a16:creationId xmlns:a16="http://schemas.microsoft.com/office/drawing/2014/main" id="{8DF5F38E-2524-41D6-B172-CCDCF7D3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347" y="5015467"/>
            <a:ext cx="1127101" cy="841608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AC9B9CE7-F104-49EB-B097-75F068952E26}"/>
              </a:ext>
            </a:extLst>
          </p:cNvPr>
          <p:cNvSpPr/>
          <p:nvPr/>
        </p:nvSpPr>
        <p:spPr>
          <a:xfrm>
            <a:off x="10082033" y="4046113"/>
            <a:ext cx="1133764" cy="2221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基底</a:t>
            </a: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解碼器堆疊</a:t>
            </a: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自回歸機制</a:t>
            </a: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Rectangle 103">
            <a:extLst>
              <a:ext uri="{FF2B5EF4-FFF2-40B4-BE49-F238E27FC236}">
                <a16:creationId xmlns:a16="http://schemas.microsoft.com/office/drawing/2014/main" id="{13B5BF7F-4B98-4B78-94EE-5F486364A4CB}"/>
              </a:ext>
            </a:extLst>
          </p:cNvPr>
          <p:cNvSpPr/>
          <p:nvPr/>
        </p:nvSpPr>
        <p:spPr>
          <a:xfrm>
            <a:off x="7567229" y="7027812"/>
            <a:ext cx="4371360" cy="2494665"/>
          </a:xfrm>
          <a:prstGeom prst="rect">
            <a:avLst/>
          </a:prstGeom>
          <a:solidFill>
            <a:srgbClr val="F2F2F2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72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TW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8" y="137525"/>
            <a:ext cx="4771123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NLP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速成學習地圖 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2023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335699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D3F3DB6C-2051-41F5-8FA7-49A9566AA672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E602C66-E5A8-4EBC-AB1D-E9ED50033AE2}"/>
              </a:ext>
            </a:extLst>
          </p:cNvPr>
          <p:cNvCxnSpPr/>
          <p:nvPr/>
        </p:nvCxnSpPr>
        <p:spPr>
          <a:xfrm>
            <a:off x="776176" y="2125899"/>
            <a:ext cx="1044117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13">
            <a:extLst>
              <a:ext uri="{FF2B5EF4-FFF2-40B4-BE49-F238E27FC236}">
                <a16:creationId xmlns:a16="http://schemas.microsoft.com/office/drawing/2014/main" id="{4CF8D916-96B8-45D6-868A-8AB1D8784FAD}"/>
              </a:ext>
            </a:extLst>
          </p:cNvPr>
          <p:cNvSpPr/>
          <p:nvPr/>
        </p:nvSpPr>
        <p:spPr>
          <a:xfrm>
            <a:off x="1754830" y="1640109"/>
            <a:ext cx="1792012" cy="969526"/>
          </a:xfrm>
          <a:prstGeom prst="roundRect">
            <a:avLst>
              <a:gd name="adj" fmla="val 589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07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9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Day1</a:t>
            </a:r>
            <a:endParaRPr lang="en-TW" sz="9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抽象量化</a:t>
            </a:r>
            <a:endParaRPr lang="en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清洗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特徵提取</a:t>
            </a:r>
            <a:endParaRPr lang="en-US" altLang="zh-TW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</a:pPr>
            <a:endParaRPr lang="en-TW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Rounded Rectangle 13">
            <a:extLst>
              <a:ext uri="{FF2B5EF4-FFF2-40B4-BE49-F238E27FC236}">
                <a16:creationId xmlns:a16="http://schemas.microsoft.com/office/drawing/2014/main" id="{5716F001-854C-4198-8B9B-D137BB72E7B5}"/>
              </a:ext>
            </a:extLst>
          </p:cNvPr>
          <p:cNvSpPr/>
          <p:nvPr/>
        </p:nvSpPr>
        <p:spPr>
          <a:xfrm>
            <a:off x="5305866" y="1637183"/>
            <a:ext cx="1792012" cy="969526"/>
          </a:xfrm>
          <a:prstGeom prst="roundRect">
            <a:avLst>
              <a:gd name="adj" fmla="val 589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07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Day2</a:t>
            </a:r>
            <a:endParaRPr lang="en-TW" sz="9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專項任務</a:t>
            </a:r>
            <a:endParaRPr lang="en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針對特定任務的展開，數據建模開發</a:t>
            </a:r>
            <a:endParaRPr lang="en-TW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Rounded Rectangle 13">
            <a:extLst>
              <a:ext uri="{FF2B5EF4-FFF2-40B4-BE49-F238E27FC236}">
                <a16:creationId xmlns:a16="http://schemas.microsoft.com/office/drawing/2014/main" id="{A26FEBEC-E025-4D7B-9C96-FBBC29B0D804}"/>
              </a:ext>
            </a:extLst>
          </p:cNvPr>
          <p:cNvSpPr/>
          <p:nvPr/>
        </p:nvSpPr>
        <p:spPr>
          <a:xfrm>
            <a:off x="8856903" y="1637183"/>
            <a:ext cx="1792012" cy="969526"/>
          </a:xfrm>
          <a:prstGeom prst="roundRect">
            <a:avLst>
              <a:gd name="adj" fmla="val 589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07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Day3</a:t>
            </a:r>
            <a:endParaRPr lang="en-TW" sz="9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遷移學習</a:t>
            </a:r>
            <a:endParaRPr lang="en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預訓練模型微調，站在巨人肩膀</a:t>
            </a:r>
            <a:endParaRPr lang="en-TW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495921CD-EBBD-42B9-B028-25F0DCBF5BF0}"/>
              </a:ext>
            </a:extLst>
          </p:cNvPr>
          <p:cNvCxnSpPr>
            <a:cxnSpLocks/>
            <a:stCxn id="25" idx="1"/>
            <a:endCxn id="29" idx="0"/>
          </p:cNvCxnSpPr>
          <p:nvPr/>
        </p:nvCxnSpPr>
        <p:spPr>
          <a:xfrm rot="10800000" flipH="1" flipV="1">
            <a:off x="1754829" y="2124871"/>
            <a:ext cx="400821" cy="1140015"/>
          </a:xfrm>
          <a:prstGeom prst="bentConnector4">
            <a:avLst>
              <a:gd name="adj1" fmla="val -57033"/>
              <a:gd name="adj2" fmla="val 71261"/>
            </a:avLst>
          </a:prstGeom>
          <a:ln w="28575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75ACBC9B-8B5A-4DEC-986B-3EB9B0125CEC}"/>
              </a:ext>
            </a:extLst>
          </p:cNvPr>
          <p:cNvSpPr/>
          <p:nvPr/>
        </p:nvSpPr>
        <p:spPr>
          <a:xfrm>
            <a:off x="1259645" y="3264887"/>
            <a:ext cx="1792012" cy="884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9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 preprocessing</a:t>
            </a:r>
          </a:p>
          <a:p>
            <a:pPr algn="ctr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文字預處理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zh-TW" altLang="en-US" sz="10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斷詞、標記化、詞形還原和停頓詞去除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C488001-F441-47EF-B40E-E562711DEA1D}"/>
              </a:ext>
            </a:extLst>
          </p:cNvPr>
          <p:cNvSpPr/>
          <p:nvPr/>
        </p:nvSpPr>
        <p:spPr>
          <a:xfrm>
            <a:off x="1259645" y="4311287"/>
            <a:ext cx="1792012" cy="884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9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</a:t>
            </a:r>
            <a:r>
              <a:rPr lang="zh-TW" altLang="en-US" sz="9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Representation </a:t>
            </a:r>
          </a:p>
          <a:p>
            <a:pPr algn="ctr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文字表示</a:t>
            </a:r>
          </a:p>
          <a:p>
            <a:pPr algn="ctr">
              <a:defRPr/>
            </a:pPr>
            <a:r>
              <a:rPr lang="zh-TW" altLang="en-US" sz="10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詞袋模型、</a:t>
            </a:r>
            <a:r>
              <a:rPr lang="en-US" altLang="zh-TW" sz="10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r>
              <a:rPr lang="zh-TW" altLang="en-US" sz="10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</a:p>
          <a:p>
            <a:pPr algn="ctr">
              <a:defRPr/>
            </a:pPr>
            <a:r>
              <a:rPr lang="zh-TW" altLang="en-US" sz="10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詞向量</a:t>
            </a:r>
            <a:endParaRPr lang="en-US" altLang="zh-TW" sz="10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24DA9EF-7AF5-4437-8BA1-8D397E2EB5E6}"/>
              </a:ext>
            </a:extLst>
          </p:cNvPr>
          <p:cNvSpPr/>
          <p:nvPr/>
        </p:nvSpPr>
        <p:spPr>
          <a:xfrm>
            <a:off x="1259645" y="5383136"/>
            <a:ext cx="1792012" cy="884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9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Information extraction</a:t>
            </a:r>
          </a:p>
          <a:p>
            <a:pPr algn="ctr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資訊提取</a:t>
            </a:r>
          </a:p>
          <a:p>
            <a:pPr algn="ctr">
              <a:defRPr/>
            </a:pPr>
            <a:r>
              <a:rPr lang="zh-TW" altLang="en-US" sz="10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特徵工程、句法分析、語義分析、相似度算法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B5EA65F-AA23-4C0B-99D7-2F2AC893967C}"/>
              </a:ext>
            </a:extLst>
          </p:cNvPr>
          <p:cNvSpPr txBox="1"/>
          <p:nvPr/>
        </p:nvSpPr>
        <p:spPr>
          <a:xfrm>
            <a:off x="5532582" y="422445"/>
            <a:ext cx="630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結合理論，經驗，實務</a:t>
            </a:r>
            <a:endParaRPr lang="en-US" altLang="zh-TW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專注在近代深度學習應用範疇</a:t>
            </a: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98E85A37-CF8A-476B-9BB3-5B0864840ABD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69104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資訊工程角度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1F27588-20F3-4BED-9F91-2A65EE0047EF}"/>
              </a:ext>
            </a:extLst>
          </p:cNvPr>
          <p:cNvSpPr/>
          <p:nvPr/>
        </p:nvSpPr>
        <p:spPr>
          <a:xfrm>
            <a:off x="3949193" y="3262714"/>
            <a:ext cx="2146807" cy="1357691"/>
          </a:xfrm>
          <a:prstGeom prst="rect">
            <a:avLst/>
          </a:prstGeom>
          <a:noFill/>
          <a:ln>
            <a:solidFill>
              <a:srgbClr val="70A4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91360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遞迴模型</a:t>
            </a:r>
            <a:r>
              <a:rPr lang="en-US" altLang="zh-TW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RNN/ LSTM</a:t>
            </a:r>
          </a:p>
          <a:p>
            <a:pPr marL="285750" indent="-285750" defTabSz="91360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編碼解碼器序列模型</a:t>
            </a:r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91360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注意力模型</a:t>
            </a:r>
            <a:endParaRPr lang="en-US" altLang="zh-TW" sz="12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40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39E7E57-9007-4D9B-BEB0-B4E003A6738F}"/>
              </a:ext>
            </a:extLst>
          </p:cNvPr>
          <p:cNvSpPr/>
          <p:nvPr/>
        </p:nvSpPr>
        <p:spPr>
          <a:xfrm>
            <a:off x="6306714" y="3262714"/>
            <a:ext cx="1792012" cy="3004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應用案例</a:t>
            </a: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en-US" altLang="zh-TW" sz="1200" b="0" i="0" dirty="0">
                <a:solidFill>
                  <a:srgbClr val="11111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Text Classification.</a:t>
            </a:r>
          </a:p>
          <a:p>
            <a:pPr algn="l">
              <a:buFont typeface="+mj-lt"/>
              <a:buAutoNum type="arabicPeriod"/>
            </a:pPr>
            <a:r>
              <a:rPr lang="en-US" altLang="zh-TW" sz="1200" b="0" i="0" dirty="0">
                <a:solidFill>
                  <a:srgbClr val="11111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Sentiment Analysis</a:t>
            </a:r>
          </a:p>
          <a:p>
            <a:pPr algn="l">
              <a:buFont typeface="+mj-lt"/>
              <a:buAutoNum type="arabicPeriod"/>
            </a:pPr>
            <a:r>
              <a:rPr lang="en-US" altLang="zh-TW" sz="1200" b="0" i="0" dirty="0">
                <a:solidFill>
                  <a:srgbClr val="11111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Document Clustering.</a:t>
            </a:r>
          </a:p>
          <a:p>
            <a:pPr algn="l">
              <a:buFont typeface="+mj-lt"/>
              <a:buAutoNum type="arabicPeriod"/>
            </a:pPr>
            <a:r>
              <a:rPr lang="en-US" altLang="zh-TW" sz="1200" b="0" i="0" dirty="0">
                <a:solidFill>
                  <a:srgbClr val="11111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Topic Modeling.</a:t>
            </a:r>
          </a:p>
          <a:p>
            <a:pPr algn="l">
              <a:buFont typeface="+mj-lt"/>
              <a:buAutoNum type="arabicPeriod"/>
            </a:pPr>
            <a:r>
              <a:rPr lang="en-US" altLang="zh-TW" sz="1200" b="0" i="0" dirty="0">
                <a:solidFill>
                  <a:srgbClr val="11111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Named Entity Recognition. </a:t>
            </a:r>
          </a:p>
          <a:p>
            <a:pPr algn="l">
              <a:buFont typeface="+mj-lt"/>
              <a:buAutoNum type="arabicPeriod"/>
            </a:pPr>
            <a:r>
              <a:rPr lang="en-US" altLang="zh-TW" sz="1200" b="0" i="0" dirty="0">
                <a:solidFill>
                  <a:srgbClr val="11111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Semantic Search.</a:t>
            </a:r>
          </a:p>
          <a:p>
            <a:pPr algn="l">
              <a:buFont typeface="+mj-lt"/>
              <a:buAutoNum type="arabicPeriod"/>
            </a:pPr>
            <a:r>
              <a:rPr lang="en-US" altLang="zh-TW" sz="1200" b="0" i="0" dirty="0">
                <a:solidFill>
                  <a:srgbClr val="11111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Question Answering.</a:t>
            </a:r>
          </a:p>
          <a:p>
            <a:pPr algn="l">
              <a:buFont typeface="+mj-lt"/>
              <a:buAutoNum type="arabicPeriod"/>
            </a:pPr>
            <a:r>
              <a:rPr lang="en-US" altLang="zh-TW" sz="1200" b="0" i="0" dirty="0">
                <a:solidFill>
                  <a:srgbClr val="11111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Conversational AI (Chatbot).</a:t>
            </a:r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F8C05E1E-840C-495A-A691-BE5446AD8B8B}"/>
              </a:ext>
            </a:extLst>
          </p:cNvPr>
          <p:cNvCxnSpPr>
            <a:stCxn id="30" idx="3"/>
            <a:endCxn id="40" idx="1"/>
          </p:cNvCxnSpPr>
          <p:nvPr/>
        </p:nvCxnSpPr>
        <p:spPr>
          <a:xfrm flipV="1">
            <a:off x="3051657" y="3941560"/>
            <a:ext cx="897536" cy="811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F91D4521-B7AC-4D6C-A2C5-77A8039A6E8A}"/>
              </a:ext>
            </a:extLst>
          </p:cNvPr>
          <p:cNvCxnSpPr>
            <a:stCxn id="30" idx="3"/>
            <a:endCxn id="42" idx="1"/>
          </p:cNvCxnSpPr>
          <p:nvPr/>
        </p:nvCxnSpPr>
        <p:spPr>
          <a:xfrm>
            <a:off x="3051657" y="4753348"/>
            <a:ext cx="897536" cy="835065"/>
          </a:xfrm>
          <a:prstGeom prst="bent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72AD1679-74C2-4F99-B42E-7379EA3FCAA3}"/>
              </a:ext>
            </a:extLst>
          </p:cNvPr>
          <p:cNvCxnSpPr>
            <a:cxnSpLocks/>
            <a:stCxn id="27" idx="1"/>
            <a:endCxn id="40" idx="0"/>
          </p:cNvCxnSpPr>
          <p:nvPr/>
        </p:nvCxnSpPr>
        <p:spPr>
          <a:xfrm rot="10800000" flipV="1">
            <a:off x="5022598" y="2121946"/>
            <a:ext cx="283269" cy="1140768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C615A50C-62B0-428E-956D-C2A300802C7D}"/>
              </a:ext>
            </a:extLst>
          </p:cNvPr>
          <p:cNvSpPr/>
          <p:nvPr/>
        </p:nvSpPr>
        <p:spPr>
          <a:xfrm>
            <a:off x="8856903" y="3270497"/>
            <a:ext cx="2358894" cy="671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</a:p>
          <a:p>
            <a:pPr algn="ctr"/>
            <a:r>
              <a:rPr lang="zh-TW" altLang="en-US" sz="1000" b="0" i="0" dirty="0">
                <a:solidFill>
                  <a:srgbClr val="11111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自注意力機制、編碼解碼器架構</a:t>
            </a:r>
            <a:endParaRPr lang="en-US" altLang="zh-TW" sz="1000" b="0" i="0" dirty="0">
              <a:solidFill>
                <a:srgbClr val="11111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36AEADC-DE59-49AB-9DE6-BA2423C48AC2}"/>
              </a:ext>
            </a:extLst>
          </p:cNvPr>
          <p:cNvSpPr/>
          <p:nvPr/>
        </p:nvSpPr>
        <p:spPr>
          <a:xfrm>
            <a:off x="8856903" y="4046113"/>
            <a:ext cx="1133764" cy="2221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基底</a:t>
            </a: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編碼器堆疊</a:t>
            </a: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雙向編碼</a:t>
            </a: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123">
            <a:extLst>
              <a:ext uri="{FF2B5EF4-FFF2-40B4-BE49-F238E27FC236}">
                <a16:creationId xmlns:a16="http://schemas.microsoft.com/office/drawing/2014/main" id="{864414F3-47CD-44F1-83D4-6E0A0D0D95E9}"/>
              </a:ext>
            </a:extLst>
          </p:cNvPr>
          <p:cNvSpPr txBox="1"/>
          <p:nvPr/>
        </p:nvSpPr>
        <p:spPr>
          <a:xfrm>
            <a:off x="4152148" y="1865842"/>
            <a:ext cx="76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60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客制化 </a:t>
            </a:r>
            <a:endParaRPr kumimoji="1" lang="en-US" altLang="zh-TW" sz="12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3607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1200" dirty="0">
              <a:solidFill>
                <a:srgbClr val="73757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123">
            <a:extLst>
              <a:ext uri="{FF2B5EF4-FFF2-40B4-BE49-F238E27FC236}">
                <a16:creationId xmlns:a16="http://schemas.microsoft.com/office/drawing/2014/main" id="{29FF9D4B-1439-4C57-90CA-C8ECCD5DD6E6}"/>
              </a:ext>
            </a:extLst>
          </p:cNvPr>
          <p:cNvSpPr txBox="1"/>
          <p:nvPr/>
        </p:nvSpPr>
        <p:spPr>
          <a:xfrm>
            <a:off x="7767415" y="1860550"/>
            <a:ext cx="76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60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通用性 </a:t>
            </a:r>
            <a:endParaRPr kumimoji="1" lang="en-US" altLang="zh-TW" sz="12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3607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1200" dirty="0">
              <a:solidFill>
                <a:srgbClr val="73757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F443D156-0061-4EC2-ADD9-C331E87BA8F0}"/>
              </a:ext>
            </a:extLst>
          </p:cNvPr>
          <p:cNvCxnSpPr>
            <a:cxnSpLocks/>
            <a:stCxn id="28" idx="1"/>
            <a:endCxn id="51" idx="0"/>
          </p:cNvCxnSpPr>
          <p:nvPr/>
        </p:nvCxnSpPr>
        <p:spPr>
          <a:xfrm rot="10800000" flipH="1" flipV="1">
            <a:off x="8856902" y="2121945"/>
            <a:ext cx="1179447" cy="1148551"/>
          </a:xfrm>
          <a:prstGeom prst="bentConnector4">
            <a:avLst>
              <a:gd name="adj1" fmla="val -19382"/>
              <a:gd name="adj2" fmla="val 71103"/>
            </a:avLst>
          </a:prstGeom>
          <a:ln w="28575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7" name="等腰三角形 6146">
            <a:extLst>
              <a:ext uri="{FF2B5EF4-FFF2-40B4-BE49-F238E27FC236}">
                <a16:creationId xmlns:a16="http://schemas.microsoft.com/office/drawing/2014/main" id="{DA08FC2B-A4BD-44F9-8D98-38946B7906A6}"/>
              </a:ext>
            </a:extLst>
          </p:cNvPr>
          <p:cNvSpPr/>
          <p:nvPr/>
        </p:nvSpPr>
        <p:spPr>
          <a:xfrm rot="16200000">
            <a:off x="7080457" y="4541815"/>
            <a:ext cx="2996757" cy="454122"/>
          </a:xfrm>
          <a:prstGeom prst="triangle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49" name="圖片 6148">
            <a:extLst>
              <a:ext uri="{FF2B5EF4-FFF2-40B4-BE49-F238E27FC236}">
                <a16:creationId xmlns:a16="http://schemas.microsoft.com/office/drawing/2014/main" id="{BBB45772-774E-45D2-94CA-FCCC5C74C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646" y="5362389"/>
            <a:ext cx="1185555" cy="666875"/>
          </a:xfrm>
          <a:prstGeom prst="rect">
            <a:avLst/>
          </a:prstGeom>
        </p:spPr>
      </p:pic>
      <p:pic>
        <p:nvPicPr>
          <p:cNvPr id="6151" name="Picture 4" descr="Meta heats up the tech giants' fight with the launch of LLaMA, an AI  language model three times bigger than GPT-3">
            <a:extLst>
              <a:ext uri="{FF2B5EF4-FFF2-40B4-BE49-F238E27FC236}">
                <a16:creationId xmlns:a16="http://schemas.microsoft.com/office/drawing/2014/main" id="{EE8FACA6-2A77-4D1E-92CA-DA8CD71FE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948" y="5716044"/>
            <a:ext cx="903933" cy="43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8">
            <a:extLst>
              <a:ext uri="{FF2B5EF4-FFF2-40B4-BE49-F238E27FC236}">
                <a16:creationId xmlns:a16="http://schemas.microsoft.com/office/drawing/2014/main" id="{F0EAC363-A288-4C72-A337-F3E3CDFF6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96" y="4302820"/>
            <a:ext cx="897536" cy="22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2771A58-572F-44FB-9986-33F5A6A10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59" y="4178955"/>
            <a:ext cx="1295704" cy="43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6" name="橢圓 6155">
            <a:extLst>
              <a:ext uri="{FF2B5EF4-FFF2-40B4-BE49-F238E27FC236}">
                <a16:creationId xmlns:a16="http://schemas.microsoft.com/office/drawing/2014/main" id="{FD7671E0-ADBA-4181-A5A8-A885E48E638E}"/>
              </a:ext>
            </a:extLst>
          </p:cNvPr>
          <p:cNvSpPr/>
          <p:nvPr/>
        </p:nvSpPr>
        <p:spPr>
          <a:xfrm>
            <a:off x="11268353" y="1720844"/>
            <a:ext cx="741076" cy="741076"/>
          </a:xfrm>
          <a:prstGeom prst="ellipse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LLM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62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1404A846-A7B5-4492-B177-2886FB37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16" y="192283"/>
            <a:ext cx="1422829" cy="767212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潛在語意索引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Latent Semantic Indexing,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LSI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03AE12-0595-4E8E-B05B-4BBD8E1333EE}"/>
              </a:ext>
            </a:extLst>
          </p:cNvPr>
          <p:cNvSpPr txBox="1"/>
          <p:nvPr/>
        </p:nvSpPr>
        <p:spPr>
          <a:xfrm>
            <a:off x="584875" y="1864212"/>
            <a:ext cx="630766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i="0" dirty="0">
                <a:solidFill>
                  <a:srgbClr val="3131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LSI</a:t>
            </a:r>
            <a:r>
              <a:rPr lang="zh-TW" altLang="en-US" sz="2000" b="1" i="0" dirty="0">
                <a:solidFill>
                  <a:srgbClr val="3131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關鍵字</a:t>
            </a:r>
            <a:r>
              <a:rPr lang="en-US" altLang="zh-TW" sz="2000" b="1" i="0" dirty="0">
                <a:solidFill>
                  <a:srgbClr val="3131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潛在語意索引</a:t>
            </a:r>
            <a:r>
              <a:rPr lang="en-US" altLang="zh-TW" sz="2000" b="1" i="0" dirty="0">
                <a:solidFill>
                  <a:srgbClr val="3131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i="0" dirty="0">
                <a:solidFill>
                  <a:srgbClr val="3131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主要是用來探索文章或是網頁內容和什麼主題（</a:t>
            </a:r>
            <a:r>
              <a:rPr lang="en-US" altLang="zh-TW" sz="2000" b="1" i="0" dirty="0">
                <a:solidFill>
                  <a:srgbClr val="3131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Topic</a:t>
            </a:r>
            <a:r>
              <a:rPr lang="zh-TW" altLang="en-US" sz="2000" b="1" i="0" dirty="0">
                <a:solidFill>
                  <a:srgbClr val="3131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）有關</a:t>
            </a:r>
            <a:endParaRPr lang="en-US" altLang="zh-TW" sz="2000" b="1" i="0" dirty="0">
              <a:solidFill>
                <a:srgbClr val="31313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一個文章通常包含多個主題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若兩個文章主題類相似，則兩者的語意單詞群也相似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SVD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將文本的從單詞空間轉換成主題空間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173BD1-C977-42A9-848D-79C8A60B8792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5215AE-68BE-4C51-BF6F-9F3542E9ECA9}"/>
              </a:ext>
            </a:extLst>
          </p:cNvPr>
          <p:cNvSpPr/>
          <p:nvPr/>
        </p:nvSpPr>
        <p:spPr>
          <a:xfrm>
            <a:off x="2224658" y="1455425"/>
            <a:ext cx="1553627" cy="337898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監督式學習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A957346-3865-4B27-8D8E-E0B5FD7A1E88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補充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3DE793C-F466-4604-ABAD-B3DD47C32189}"/>
              </a:ext>
            </a:extLst>
          </p:cNvPr>
          <p:cNvSpPr/>
          <p:nvPr/>
        </p:nvSpPr>
        <p:spPr>
          <a:xfrm>
            <a:off x="9250762" y="238528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3: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Information Extraction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DBD702A-DFDD-4657-BE38-70AEDCAAC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084" y="1632796"/>
            <a:ext cx="5155409" cy="171847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8573AD19-624E-451D-9068-39FE951C2D86}"/>
              </a:ext>
            </a:extLst>
          </p:cNvPr>
          <p:cNvSpPr txBox="1"/>
          <p:nvPr/>
        </p:nvSpPr>
        <p:spPr>
          <a:xfrm>
            <a:off x="7301910" y="6434806"/>
            <a:ext cx="631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https://www.seo-panda.tw/lsi-keywords-202112/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596FEF-3294-4295-863C-BCDB8AA5B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688" y="3310762"/>
            <a:ext cx="4032349" cy="28352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CCDD934-FA4C-4B94-A898-894DDC038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593" y="3584878"/>
            <a:ext cx="5334831" cy="275203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039FD141-A0FB-41F8-8473-5733AC054504}"/>
              </a:ext>
            </a:extLst>
          </p:cNvPr>
          <p:cNvSpPr txBox="1"/>
          <p:nvPr/>
        </p:nvSpPr>
        <p:spPr>
          <a:xfrm>
            <a:off x="2375701" y="6181691"/>
            <a:ext cx="2118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搜尋引擎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SEO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優化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09C40E-D682-4458-9EFF-991032A35304}"/>
              </a:ext>
            </a:extLst>
          </p:cNvPr>
          <p:cNvSpPr txBox="1"/>
          <p:nvPr/>
        </p:nvSpPr>
        <p:spPr>
          <a:xfrm>
            <a:off x="8445279" y="3400212"/>
            <a:ext cx="2118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SVD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奇異值分解</a:t>
            </a:r>
          </a:p>
        </p:txBody>
      </p:sp>
    </p:spTree>
    <p:extLst>
      <p:ext uri="{BB962C8B-B14F-4D97-AF65-F5344CB8AC3E}">
        <p14:creationId xmlns:p14="http://schemas.microsoft.com/office/powerpoint/2010/main" val="3371941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1404A846-A7B5-4492-B177-2886FB37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16" y="192283"/>
            <a:ext cx="1422829" cy="7672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0274A1F-CF66-4F72-8F3C-3408632AE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880" y="1355756"/>
            <a:ext cx="4774723" cy="2153584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主題模型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Latent Dirichlet Allocation, NLU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03AE12-0595-4E8E-B05B-4BBD8E1333EE}"/>
              </a:ext>
            </a:extLst>
          </p:cNvPr>
          <p:cNvSpPr txBox="1"/>
          <p:nvPr/>
        </p:nvSpPr>
        <p:spPr>
          <a:xfrm>
            <a:off x="584875" y="1864212"/>
            <a:ext cx="63076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從文件、段落、句子、單字中提取含義並進行分群。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分群本質上無法定義實際類別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一篇文章可以包含多種主題，只是比例上的不同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每一個主題是由不同字詞的統計分佈所構成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173BD1-C977-42A9-848D-79C8A60B8792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5215AE-68BE-4C51-BF6F-9F3542E9ECA9}"/>
              </a:ext>
            </a:extLst>
          </p:cNvPr>
          <p:cNvSpPr/>
          <p:nvPr/>
        </p:nvSpPr>
        <p:spPr>
          <a:xfrm>
            <a:off x="2224658" y="1455425"/>
            <a:ext cx="1553627" cy="337898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監督式學習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9B49B28-F58B-4F12-9F37-70B149EF7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160" y="3429001"/>
            <a:ext cx="5988240" cy="3064570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9B6253-8E1D-49D9-89B2-E06DA3803D93}"/>
              </a:ext>
            </a:extLst>
          </p:cNvPr>
          <p:cNvGrpSpPr/>
          <p:nvPr/>
        </p:nvGrpSpPr>
        <p:grpSpPr>
          <a:xfrm>
            <a:off x="6807481" y="4744045"/>
            <a:ext cx="5024106" cy="1749525"/>
            <a:chOff x="6772832" y="4497572"/>
            <a:chExt cx="5332558" cy="1888142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278EF3C-8319-49AE-8B46-F0E9D0F7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72832" y="4643332"/>
              <a:ext cx="5332558" cy="1742382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9E78847-2F52-4010-9897-7EDB534E0A18}"/>
                </a:ext>
              </a:extLst>
            </p:cNvPr>
            <p:cNvSpPr/>
            <p:nvPr/>
          </p:nvSpPr>
          <p:spPr>
            <a:xfrm>
              <a:off x="10069033" y="4497572"/>
              <a:ext cx="754911" cy="329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0A957346-3865-4B27-8D8E-E0B5FD7A1E88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補充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3DE793C-F466-4604-ABAD-B3DD47C32189}"/>
              </a:ext>
            </a:extLst>
          </p:cNvPr>
          <p:cNvSpPr/>
          <p:nvPr/>
        </p:nvSpPr>
        <p:spPr>
          <a:xfrm>
            <a:off x="9250762" y="238528"/>
            <a:ext cx="1982678" cy="72096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Step 3: </a:t>
            </a:r>
          </a:p>
          <a:p>
            <a:pPr algn="ctr"/>
            <a:r>
              <a:rPr lang="en-US" altLang="zh-TW" sz="1400" b="1" i="0" dirty="0">
                <a:effectLst/>
                <a:latin typeface="var(--font-plus-jakarta-sans)"/>
              </a:rPr>
              <a:t>Information Extraction</a:t>
            </a:r>
          </a:p>
        </p:txBody>
      </p:sp>
    </p:spTree>
    <p:extLst>
      <p:ext uri="{BB962C8B-B14F-4D97-AF65-F5344CB8AC3E}">
        <p14:creationId xmlns:p14="http://schemas.microsoft.com/office/powerpoint/2010/main" val="984466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78D8121-27B5-4835-8808-B1C3F17E6594}"/>
              </a:ext>
            </a:extLst>
          </p:cNvPr>
          <p:cNvSpPr/>
          <p:nvPr/>
        </p:nvSpPr>
        <p:spPr>
          <a:xfrm>
            <a:off x="2299" y="588"/>
            <a:ext cx="12187400" cy="815201"/>
          </a:xfrm>
          <a:prstGeom prst="rect">
            <a:avLst/>
          </a:prstGeom>
          <a:gradFill flip="none" rotWithShape="1">
            <a:gsLst>
              <a:gs pos="0">
                <a:srgbClr val="AD9551">
                  <a:shade val="30000"/>
                  <a:satMod val="115000"/>
                </a:srgbClr>
              </a:gs>
              <a:gs pos="50000">
                <a:srgbClr val="AD9551">
                  <a:shade val="67500"/>
                  <a:satMod val="115000"/>
                </a:srgbClr>
              </a:gs>
              <a:gs pos="100000">
                <a:srgbClr val="AD9551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GothicNeo" panose="020B0503020000020004" pitchFamily="34" charset="-127"/>
              </a:rPr>
              <a:t>單元小結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54427F-947D-498E-AB5F-DEBE215E9CB9}"/>
              </a:ext>
            </a:extLst>
          </p:cNvPr>
          <p:cNvSpPr txBox="1"/>
          <p:nvPr/>
        </p:nvSpPr>
        <p:spPr>
          <a:xfrm>
            <a:off x="5995955" y="52856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參考資料</a:t>
            </a: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6ACDC3-4FDA-4B29-BE11-B245190245E6}"/>
              </a:ext>
            </a:extLst>
          </p:cNvPr>
          <p:cNvSpPr txBox="1"/>
          <p:nvPr/>
        </p:nvSpPr>
        <p:spPr>
          <a:xfrm>
            <a:off x="5995955" y="5747266"/>
            <a:ext cx="6193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機器學習中的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MLE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、貝葉斯估計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2"/>
              </a:rPr>
              <a:t>https://zhuanlan.zhihu.com/p/37215276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https://nlp.jbnu.ac.kr/BML/slides_piyush/slides_lec3.pdf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D2A7CFD-2FDB-4242-B153-55E65DD698A3}"/>
              </a:ext>
            </a:extLst>
          </p:cNvPr>
          <p:cNvSpPr txBox="1"/>
          <p:nvPr/>
        </p:nvSpPr>
        <p:spPr>
          <a:xfrm>
            <a:off x="573429" y="1157869"/>
            <a:ext cx="42112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MLE</a:t>
            </a:r>
            <a:r>
              <a:rPr lang="zh-TW" altLang="en-US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（最大概似估計）：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MLE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不考慮任何先驗信息，僅基於觀察到的數據進行參數估計。</a:t>
            </a:r>
            <a:endParaRPr lang="en-US" altLang="zh-TW" b="1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MLE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完全忽略了先驗信息，這可能導致對參數的估計不穩定，特別是在樣本數較小或先驗信息可用時。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（最大後驗機率估計）：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考慮先驗機率，對於小樣本資料較不易出錯 </a:t>
            </a: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常用在 </a:t>
            </a: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AB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testing)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的結果可能高度依賴於選擇的先驗分佈，如果選擇的先驗不合適，可能導致偏誤的估計。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285D5C-04CF-43A3-AAB2-3EB5747E4721}"/>
              </a:ext>
            </a:extLst>
          </p:cNvPr>
          <p:cNvSpPr txBox="1"/>
          <p:nvPr/>
        </p:nvSpPr>
        <p:spPr>
          <a:xfrm>
            <a:off x="4973381" y="1156789"/>
            <a:ext cx="2937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馬可夫鏈構成要素：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狀態空間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轉移概率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初始分佈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馬可夫性質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00BBF4-F359-4513-A72D-4C3CF4359BEC}"/>
              </a:ext>
            </a:extLst>
          </p:cNvPr>
          <p:cNvSpPr txBox="1"/>
          <p:nvPr/>
        </p:nvSpPr>
        <p:spPr>
          <a:xfrm>
            <a:off x="8099353" y="1157869"/>
            <a:ext cx="3500768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N-gram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馬可夫性質的推廣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考慮範圍由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控制，容易產生侷限性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越大容易產生進算瓶頸，維度災難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l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 有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個單詞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2-gram -&gt; 2000^2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種組合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3-gram -&gt; 2000^3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種組合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</a:p>
          <a:p>
            <a:pPr algn="l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9741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3412066" y="2848013"/>
            <a:ext cx="5655734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應用 </a:t>
            </a:r>
            <a:r>
              <a:rPr lang="en-US" altLang="zh-TW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 </a:t>
            </a:r>
            <a:r>
              <a:rPr lang="zh-TW" altLang="en-US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 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pPr algn="ctr"/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29971F-D1AC-4EDA-B1E7-471F90CFAB64}"/>
              </a:ext>
            </a:extLst>
          </p:cNvPr>
          <p:cNvSpPr/>
          <p:nvPr/>
        </p:nvSpPr>
        <p:spPr>
          <a:xfrm>
            <a:off x="10505052" y="6367667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資料建模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1994455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78D8121-27B5-4835-8808-B1C3F17E6594}"/>
              </a:ext>
            </a:extLst>
          </p:cNvPr>
          <p:cNvSpPr/>
          <p:nvPr/>
        </p:nvSpPr>
        <p:spPr>
          <a:xfrm>
            <a:off x="2299" y="588"/>
            <a:ext cx="12187400" cy="815201"/>
          </a:xfrm>
          <a:prstGeom prst="rect">
            <a:avLst/>
          </a:prstGeom>
          <a:gradFill flip="none" rotWithShape="1">
            <a:gsLst>
              <a:gs pos="0">
                <a:srgbClr val="AD9551">
                  <a:shade val="30000"/>
                  <a:satMod val="115000"/>
                </a:srgbClr>
              </a:gs>
              <a:gs pos="50000">
                <a:srgbClr val="AD9551">
                  <a:shade val="67500"/>
                  <a:satMod val="115000"/>
                </a:srgbClr>
              </a:gs>
              <a:gs pos="100000">
                <a:srgbClr val="AD9551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GothicNeo" panose="020B0503020000020004" pitchFamily="34" charset="-127"/>
              </a:rPr>
              <a:t>環境設置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54427F-947D-498E-AB5F-DEBE215E9CB9}"/>
              </a:ext>
            </a:extLst>
          </p:cNvPr>
          <p:cNvSpPr txBox="1"/>
          <p:nvPr/>
        </p:nvSpPr>
        <p:spPr>
          <a:xfrm>
            <a:off x="591879" y="10751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套件安裝</a:t>
            </a: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1A715C-B914-4F19-B2B1-281CA1704E5A}"/>
              </a:ext>
            </a:extLst>
          </p:cNvPr>
          <p:cNvSpPr txBox="1"/>
          <p:nvPr/>
        </p:nvSpPr>
        <p:spPr>
          <a:xfrm>
            <a:off x="591879" y="1713017"/>
            <a:ext cx="6193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建虛擬環境</a:t>
            </a: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pypi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(pip install)</a:t>
            </a:r>
          </a:p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2.x</a:t>
            </a:r>
          </a:p>
          <a:p>
            <a:pPr marL="342900" indent="-342900">
              <a:buAutoNum type="arabicPeriod"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裝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去官往找指令安裝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版本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有版本別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AutoNum type="arabicPeriod"/>
            </a:pP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653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Outline 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335699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NLP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in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深度學習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812D11C6-44E5-4BCF-9017-3D444978559D}"/>
              </a:ext>
            </a:extLst>
          </p:cNvPr>
          <p:cNvSpPr/>
          <p:nvPr/>
        </p:nvSpPr>
        <p:spPr>
          <a:xfrm>
            <a:off x="3861398" y="1779128"/>
            <a:ext cx="4461145" cy="4461145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8CDB661A-17D2-404E-8AD3-9D178BE99680}"/>
              </a:ext>
            </a:extLst>
          </p:cNvPr>
          <p:cNvSpPr/>
          <p:nvPr/>
        </p:nvSpPr>
        <p:spPr>
          <a:xfrm>
            <a:off x="7214389" y="1779128"/>
            <a:ext cx="4461145" cy="4461145"/>
          </a:xfrm>
          <a:prstGeom prst="flowChartConnector">
            <a:avLst/>
          </a:prstGeom>
          <a:solidFill>
            <a:srgbClr val="80808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7DECA9F-1EF1-4182-B6B4-13B029334322}"/>
              </a:ext>
            </a:extLst>
          </p:cNvPr>
          <p:cNvSpPr txBox="1"/>
          <p:nvPr/>
        </p:nvSpPr>
        <p:spPr>
          <a:xfrm>
            <a:off x="4190442" y="3200130"/>
            <a:ext cx="31522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NLP Course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Focus on NLP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POS tagging, NER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CBOW,</a:t>
            </a:r>
            <a:r>
              <a:rPr lang="zh-TW" altLang="en-US" sz="20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Word embedding</a:t>
            </a:r>
          </a:p>
          <a:p>
            <a:r>
              <a:rPr lang="en-US" altLang="zh-TW" sz="2000" dirty="0" err="1">
                <a:solidFill>
                  <a:schemeClr val="bg1"/>
                </a:solidFill>
              </a:rPr>
              <a:t>StopWords</a:t>
            </a:r>
            <a:r>
              <a:rPr lang="en-US" altLang="zh-TW" sz="2000" dirty="0">
                <a:solidFill>
                  <a:schemeClr val="bg1"/>
                </a:solidFill>
              </a:rPr>
              <a:t>, text processing..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61A19FF-3506-4A84-843A-BBE6B22A983B}"/>
              </a:ext>
            </a:extLst>
          </p:cNvPr>
          <p:cNvSpPr txBox="1"/>
          <p:nvPr/>
        </p:nvSpPr>
        <p:spPr>
          <a:xfrm>
            <a:off x="8535632" y="3200130"/>
            <a:ext cx="29276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Deep Learning Course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Focus on Deep Learning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Loss function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Optimization methods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Details(regularization, </a:t>
            </a:r>
            <a:r>
              <a:rPr lang="en-US" altLang="zh-TW" sz="2000" dirty="0" err="1">
                <a:solidFill>
                  <a:schemeClr val="bg1"/>
                </a:solidFill>
              </a:rPr>
              <a:t>etc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A7A5ADE-800B-4FB3-A224-75619F99D550}"/>
              </a:ext>
            </a:extLst>
          </p:cNvPr>
          <p:cNvSpPr txBox="1"/>
          <p:nvPr/>
        </p:nvSpPr>
        <p:spPr>
          <a:xfrm>
            <a:off x="7082943" y="3060235"/>
            <a:ext cx="1451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Basic common topic</a:t>
            </a:r>
          </a:p>
          <a:p>
            <a:pPr algn="ctr"/>
            <a:r>
              <a:rPr lang="en-US" altLang="zh-TW" dirty="0"/>
              <a:t>What’s ANN?</a:t>
            </a:r>
          </a:p>
          <a:p>
            <a:pPr algn="ctr"/>
            <a:r>
              <a:rPr lang="en-US" altLang="zh-TW" dirty="0"/>
              <a:t>How to classify text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2C3CEB6-EEA6-4044-B828-B6C0C0C167F2}"/>
              </a:ext>
            </a:extLst>
          </p:cNvPr>
          <p:cNvSpPr txBox="1"/>
          <p:nvPr/>
        </p:nvSpPr>
        <p:spPr>
          <a:xfrm>
            <a:off x="5338145" y="2048248"/>
            <a:ext cx="1507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Will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8AA3407-42E1-4198-AD6D-A805421FDF72}"/>
              </a:ext>
            </a:extLst>
          </p:cNvPr>
          <p:cNvSpPr txBox="1"/>
          <p:nvPr/>
        </p:nvSpPr>
        <p:spPr>
          <a:xfrm>
            <a:off x="8650576" y="2048248"/>
            <a:ext cx="1687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Will not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70801A5-04CF-4EF3-9324-C3E33A8D340C}"/>
              </a:ext>
            </a:extLst>
          </p:cNvPr>
          <p:cNvSpPr txBox="1"/>
          <p:nvPr/>
        </p:nvSpPr>
        <p:spPr>
          <a:xfrm>
            <a:off x="490172" y="1672803"/>
            <a:ext cx="333167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基礎模型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(RNN, LSTM) </a:t>
            </a: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情緒分析 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16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(Sentiment Analysis)</a:t>
            </a:r>
          </a:p>
          <a:p>
            <a:pPr lvl="1"/>
            <a:endParaRPr lang="en-US" altLang="zh-TW" sz="16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機器翻譯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16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(Machine Translation)</a:t>
            </a:r>
          </a:p>
          <a:p>
            <a:pPr lvl="1"/>
            <a:endParaRPr lang="en-US" altLang="zh-TW" sz="16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語音辨識 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16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(Speech Recognition)</a:t>
            </a:r>
          </a:p>
          <a:p>
            <a:pPr lvl="1"/>
            <a:endParaRPr lang="en-US" altLang="zh-TW" sz="16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文本總結 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16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(Text summarization)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0738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770E10E-13C3-4844-84C1-CA92EC042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47" y="624487"/>
            <a:ext cx="5776231" cy="3152196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NN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原理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構造解析 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C77F710-067C-4309-B7E6-CBD0EFECA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297" y="3348835"/>
            <a:ext cx="3543144" cy="2215287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3DFEC626-CBC7-4F04-86E4-72BECF9E3D19}"/>
              </a:ext>
            </a:extLst>
          </p:cNvPr>
          <p:cNvGrpSpPr/>
          <p:nvPr/>
        </p:nvGrpSpPr>
        <p:grpSpPr>
          <a:xfrm>
            <a:off x="660265" y="3211286"/>
            <a:ext cx="4395833" cy="2570476"/>
            <a:chOff x="6099251" y="796953"/>
            <a:chExt cx="4981012" cy="271502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AF03664-93AF-4DC0-86BF-9480358A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7196" y="981619"/>
              <a:ext cx="4833067" cy="2530355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4CD198E-C739-4389-936E-2A3CC48D6E2F}"/>
                </a:ext>
              </a:extLst>
            </p:cNvPr>
            <p:cNvSpPr txBox="1"/>
            <p:nvPr/>
          </p:nvSpPr>
          <p:spPr>
            <a:xfrm>
              <a:off x="6824231" y="79695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樹突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E87B0E6-6B00-407C-BEBC-0230C6A080D6}"/>
                </a:ext>
              </a:extLst>
            </p:cNvPr>
            <p:cNvSpPr txBox="1"/>
            <p:nvPr/>
          </p:nvSpPr>
          <p:spPr>
            <a:xfrm>
              <a:off x="6099251" y="171137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核心體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11FF5E4-9077-43B2-9B28-BFCA161C75D1}"/>
                </a:ext>
              </a:extLst>
            </p:cNvPr>
            <p:cNvSpPr txBox="1"/>
            <p:nvPr/>
          </p:nvSpPr>
          <p:spPr>
            <a:xfrm>
              <a:off x="10182439" y="15267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突觸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ECD9BC8-7B44-4E34-A2B1-E9FE7BA8447D}"/>
                </a:ext>
              </a:extLst>
            </p:cNvPr>
            <p:cNvSpPr txBox="1"/>
            <p:nvPr/>
          </p:nvSpPr>
          <p:spPr>
            <a:xfrm>
              <a:off x="8152441" y="30365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軸索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AFC8D8-6698-4225-B77B-4B71E693FBEB}"/>
              </a:ext>
            </a:extLst>
          </p:cNvPr>
          <p:cNvSpPr txBox="1"/>
          <p:nvPr/>
        </p:nvSpPr>
        <p:spPr>
          <a:xfrm>
            <a:off x="584875" y="1864212"/>
            <a:ext cx="630766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尋找最佳化函式去擬合實際數據的過程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透過權重調整輸入特徵影響力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EEB7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消雜訊，決定重要性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透過激活函數產生非線性項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EEB7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增加複雜性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01CCAB9-8D5C-4E59-AF84-B257F4EB7669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324D17E-B610-4289-AF03-14294F328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154" y="4013602"/>
            <a:ext cx="5570420" cy="252620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ADA1A96E-99CB-47EF-B751-08BCFD94C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4848" y="5097440"/>
            <a:ext cx="2377958" cy="1136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2549B96B-5E63-4B4D-817B-ED41A6FAC340}"/>
              </a:ext>
            </a:extLst>
          </p:cNvPr>
          <p:cNvSpPr txBox="1"/>
          <p:nvPr/>
        </p:nvSpPr>
        <p:spPr>
          <a:xfrm>
            <a:off x="7486307" y="382343"/>
            <a:ext cx="1948541" cy="369332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單輸入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單神經元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2F8894D-2B7E-44E7-B09C-2C124ACDB50A}"/>
              </a:ext>
            </a:extLst>
          </p:cNvPr>
          <p:cNvSpPr txBox="1"/>
          <p:nvPr/>
        </p:nvSpPr>
        <p:spPr>
          <a:xfrm>
            <a:off x="7489086" y="3763334"/>
            <a:ext cx="1948541" cy="369332"/>
          </a:xfrm>
          <a:prstGeom prst="rect">
            <a:avLst/>
          </a:prstGeom>
          <a:noFill/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多輸入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單神經元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5611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94C2A1E-BEFA-45AF-945B-696A7942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813" y="1455425"/>
            <a:ext cx="5833042" cy="3457182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NN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原理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921058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多神經元下的矩陣操作 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C77F710-067C-4309-B7E6-CBD0EFECA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297" y="3348835"/>
            <a:ext cx="3543144" cy="2215287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AFC8D8-6698-4225-B77B-4B71E693FBEB}"/>
              </a:ext>
            </a:extLst>
          </p:cNvPr>
          <p:cNvSpPr txBox="1"/>
          <p:nvPr/>
        </p:nvSpPr>
        <p:spPr>
          <a:xfrm>
            <a:off x="584875" y="1864212"/>
            <a:ext cx="6307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每個神經元的功能就是將所有輸入做線性組合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透過激活函數進行非線性轉換提高擬合的適配性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01CCAB9-8D5C-4E59-AF84-B257F4EB7669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F8DECC-9367-452B-B691-8F11BE124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97" y="3429000"/>
            <a:ext cx="5579534" cy="2920742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792A0E1B-A9C0-4178-8370-9715787E510C}"/>
              </a:ext>
            </a:extLst>
          </p:cNvPr>
          <p:cNvSpPr txBox="1"/>
          <p:nvPr/>
        </p:nvSpPr>
        <p:spPr>
          <a:xfrm>
            <a:off x="7232028" y="5307177"/>
            <a:ext cx="4524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6-4-4 </a:t>
            </a:r>
            <a:r>
              <a:rPr lang="zh-TW" altLang="en-US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模型為例</a:t>
            </a:r>
            <a:endParaRPr lang="en-US" altLang="zh-TW" sz="1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þ"/>
            </a:pPr>
            <a:r>
              <a:rPr lang="en-US" altLang="zh-TW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個輸入，</a:t>
            </a:r>
            <a:r>
              <a:rPr lang="en-US" altLang="zh-TW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個隱藏層，</a:t>
            </a:r>
            <a:r>
              <a:rPr lang="en-US" altLang="zh-TW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個輸出層</a:t>
            </a:r>
            <a:endParaRPr lang="en-US" altLang="zh-TW" sz="1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þ"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權重矩陣總參數量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 x 4</a:t>
            </a:r>
            <a:endParaRPr lang="en-US" altLang="zh-TW" sz="1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058CCFF-7810-434C-AEAF-C174FC1834E9}"/>
              </a:ext>
            </a:extLst>
          </p:cNvPr>
          <p:cNvSpPr txBox="1"/>
          <p:nvPr/>
        </p:nvSpPr>
        <p:spPr>
          <a:xfrm>
            <a:off x="625127" y="3164169"/>
            <a:ext cx="19485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多輸入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雙神經元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10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71CD29A1-135A-4A3B-B0CB-CDDBB9CCF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391" y="-46306"/>
            <a:ext cx="2661536" cy="1330768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250128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NN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回歸 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vs 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分類差異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演算法差別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557B406-E995-4188-AC77-87F55D32DD22}"/>
              </a:ext>
            </a:extLst>
          </p:cNvPr>
          <p:cNvSpPr txBox="1"/>
          <p:nvPr/>
        </p:nvSpPr>
        <p:spPr>
          <a:xfrm>
            <a:off x="584875" y="1864212"/>
            <a:ext cx="35937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深度學習訓練三步驟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選定模型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 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設定評量標準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損失函數怎麼定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達成目標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怎麼訓練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?)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A7B5D0-9320-4534-9550-BD3A08163482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66C9E40-EF0D-44F2-B72F-18035C8CF04B}"/>
              </a:ext>
            </a:extLst>
          </p:cNvPr>
          <p:cNvSpPr txBox="1"/>
          <p:nvPr/>
        </p:nvSpPr>
        <p:spPr>
          <a:xfrm>
            <a:off x="4391247" y="1394632"/>
            <a:ext cx="3672658" cy="369332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EECDE7-2C12-486D-8DC2-BA6067212B0F}"/>
              </a:ext>
            </a:extLst>
          </p:cNvPr>
          <p:cNvSpPr txBox="1"/>
          <p:nvPr/>
        </p:nvSpPr>
        <p:spPr>
          <a:xfrm>
            <a:off x="8172466" y="1393554"/>
            <a:ext cx="3886789" cy="369332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Regression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2DCD0FC8-DD10-4756-A25F-D6307E21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47" y="1914304"/>
            <a:ext cx="3672657" cy="211303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B6DE0E8B-4B1C-4A94-9C17-EB54B00E4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66" y="1914304"/>
            <a:ext cx="3886789" cy="2122969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DACA736B-BDE5-40D3-8E3E-1C7D3CE13800}"/>
              </a:ext>
            </a:extLst>
          </p:cNvPr>
          <p:cNvSpPr txBox="1"/>
          <p:nvPr/>
        </p:nvSpPr>
        <p:spPr>
          <a:xfrm>
            <a:off x="584875" y="3073874"/>
            <a:ext cx="218280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超參數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梯度下降優化器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 Size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評估指標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3DED4AA-76C6-41ED-92D7-AD5338049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560" y="4318852"/>
            <a:ext cx="5178688" cy="22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0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循環神經網路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RNN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6BE5DE0-1062-4F69-87A6-8F780ACE5889}"/>
              </a:ext>
            </a:extLst>
          </p:cNvPr>
          <p:cNvGrpSpPr/>
          <p:nvPr/>
        </p:nvGrpSpPr>
        <p:grpSpPr>
          <a:xfrm>
            <a:off x="4979045" y="3409468"/>
            <a:ext cx="5678865" cy="2430025"/>
            <a:chOff x="5151402" y="4027713"/>
            <a:chExt cx="5678865" cy="2430025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28F2519-FD98-45DE-BB11-7A0BECA79B45}"/>
                </a:ext>
              </a:extLst>
            </p:cNvPr>
            <p:cNvGrpSpPr/>
            <p:nvPr/>
          </p:nvGrpSpPr>
          <p:grpSpPr>
            <a:xfrm>
              <a:off x="5151402" y="4027713"/>
              <a:ext cx="671166" cy="2430025"/>
              <a:chOff x="1678908" y="3211353"/>
              <a:chExt cx="896826" cy="3247052"/>
            </a:xfrm>
          </p:grpSpPr>
          <p:sp>
            <p:nvSpPr>
              <p:cNvPr id="39" name="流程圖: 接點 38">
                <a:extLst>
                  <a:ext uri="{FF2B5EF4-FFF2-40B4-BE49-F238E27FC236}">
                    <a16:creationId xmlns:a16="http://schemas.microsoft.com/office/drawing/2014/main" id="{B64E9085-F64E-424F-86D7-4D98A15C9D5B}"/>
                  </a:ext>
                </a:extLst>
              </p:cNvPr>
              <p:cNvSpPr/>
              <p:nvPr/>
            </p:nvSpPr>
            <p:spPr>
              <a:xfrm>
                <a:off x="1678908" y="5561579"/>
                <a:ext cx="896826" cy="896826"/>
              </a:xfrm>
              <a:prstGeom prst="flowChartConnector">
                <a:avLst/>
              </a:prstGeom>
              <a:solidFill>
                <a:srgbClr val="AD955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" name="流程圖: 接點 39">
                <a:extLst>
                  <a:ext uri="{FF2B5EF4-FFF2-40B4-BE49-F238E27FC236}">
                    <a16:creationId xmlns:a16="http://schemas.microsoft.com/office/drawing/2014/main" id="{D169B18D-D8D9-4650-B528-579C683CC96A}"/>
                  </a:ext>
                </a:extLst>
              </p:cNvPr>
              <p:cNvSpPr/>
              <p:nvPr/>
            </p:nvSpPr>
            <p:spPr>
              <a:xfrm>
                <a:off x="1678908" y="4386466"/>
                <a:ext cx="896826" cy="896826"/>
              </a:xfrm>
              <a:prstGeom prst="flowChartConnector">
                <a:avLst/>
              </a:prstGeom>
              <a:solidFill>
                <a:srgbClr val="26262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流程圖: 接點 40">
                <a:extLst>
                  <a:ext uri="{FF2B5EF4-FFF2-40B4-BE49-F238E27FC236}">
                    <a16:creationId xmlns:a16="http://schemas.microsoft.com/office/drawing/2014/main" id="{FF3B5F03-2E91-472D-BCD2-142A298DF449}"/>
                  </a:ext>
                </a:extLst>
              </p:cNvPr>
              <p:cNvSpPr/>
              <p:nvPr/>
            </p:nvSpPr>
            <p:spPr>
              <a:xfrm>
                <a:off x="1678908" y="3211353"/>
                <a:ext cx="896826" cy="896827"/>
              </a:xfrm>
              <a:prstGeom prst="flowChartConnector">
                <a:avLst/>
              </a:prstGeom>
              <a:solidFill>
                <a:srgbClr val="AD955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46783461-EFA9-498F-9F58-1BC5F1A3626D}"/>
                  </a:ext>
                </a:extLst>
              </p:cNvPr>
              <p:cNvCxnSpPr>
                <a:stCxn id="40" idx="0"/>
                <a:endCxn id="41" idx="4"/>
              </p:cNvCxnSpPr>
              <p:nvPr/>
            </p:nvCxnSpPr>
            <p:spPr>
              <a:xfrm flipV="1">
                <a:off x="2127321" y="4108179"/>
                <a:ext cx="0" cy="27828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E0C481FB-88CD-4989-8EF8-2D98AA406F69}"/>
                  </a:ext>
                </a:extLst>
              </p:cNvPr>
              <p:cNvCxnSpPr>
                <a:stCxn id="39" idx="0"/>
                <a:endCxn id="40" idx="4"/>
              </p:cNvCxnSpPr>
              <p:nvPr/>
            </p:nvCxnSpPr>
            <p:spPr>
              <a:xfrm flipH="1" flipV="1">
                <a:off x="2127321" y="5283292"/>
                <a:ext cx="1" cy="27828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D451D362-1AC4-4651-847D-87B9F5B0AA93}"/>
                </a:ext>
              </a:extLst>
            </p:cNvPr>
            <p:cNvGrpSpPr/>
            <p:nvPr/>
          </p:nvGrpSpPr>
          <p:grpSpPr>
            <a:xfrm>
              <a:off x="6820635" y="4027713"/>
              <a:ext cx="671166" cy="2430025"/>
              <a:chOff x="1678908" y="3211353"/>
              <a:chExt cx="896826" cy="3247052"/>
            </a:xfrm>
          </p:grpSpPr>
          <p:sp>
            <p:nvSpPr>
              <p:cNvPr id="34" name="流程圖: 接點 33">
                <a:extLst>
                  <a:ext uri="{FF2B5EF4-FFF2-40B4-BE49-F238E27FC236}">
                    <a16:creationId xmlns:a16="http://schemas.microsoft.com/office/drawing/2014/main" id="{DF5EFABA-0D74-44E8-9DBA-85EBA99487E5}"/>
                  </a:ext>
                </a:extLst>
              </p:cNvPr>
              <p:cNvSpPr/>
              <p:nvPr/>
            </p:nvSpPr>
            <p:spPr>
              <a:xfrm>
                <a:off x="1678908" y="5561579"/>
                <a:ext cx="896826" cy="896826"/>
              </a:xfrm>
              <a:prstGeom prst="flowChartConnector">
                <a:avLst/>
              </a:prstGeom>
              <a:solidFill>
                <a:srgbClr val="AD955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流程圖: 接點 34">
                <a:extLst>
                  <a:ext uri="{FF2B5EF4-FFF2-40B4-BE49-F238E27FC236}">
                    <a16:creationId xmlns:a16="http://schemas.microsoft.com/office/drawing/2014/main" id="{E88AAC0B-DD58-4887-B917-61C9C5F45B3E}"/>
                  </a:ext>
                </a:extLst>
              </p:cNvPr>
              <p:cNvSpPr/>
              <p:nvPr/>
            </p:nvSpPr>
            <p:spPr>
              <a:xfrm>
                <a:off x="1678908" y="4386466"/>
                <a:ext cx="896826" cy="896826"/>
              </a:xfrm>
              <a:prstGeom prst="flowChartConnector">
                <a:avLst/>
              </a:prstGeom>
              <a:solidFill>
                <a:srgbClr val="26262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流程圖: 接點 35">
                <a:extLst>
                  <a:ext uri="{FF2B5EF4-FFF2-40B4-BE49-F238E27FC236}">
                    <a16:creationId xmlns:a16="http://schemas.microsoft.com/office/drawing/2014/main" id="{32E6C282-92FB-4993-9CAC-98D4546ABFDE}"/>
                  </a:ext>
                </a:extLst>
              </p:cNvPr>
              <p:cNvSpPr/>
              <p:nvPr/>
            </p:nvSpPr>
            <p:spPr>
              <a:xfrm>
                <a:off x="1678908" y="3211353"/>
                <a:ext cx="896826" cy="896826"/>
              </a:xfrm>
              <a:prstGeom prst="flowChartConnector">
                <a:avLst/>
              </a:prstGeom>
              <a:solidFill>
                <a:srgbClr val="AD955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98859A42-ADA6-4E0A-9AED-2D58E19FDEB0}"/>
                  </a:ext>
                </a:extLst>
              </p:cNvPr>
              <p:cNvCxnSpPr>
                <a:stCxn id="35" idx="0"/>
                <a:endCxn id="36" idx="4"/>
              </p:cNvCxnSpPr>
              <p:nvPr/>
            </p:nvCxnSpPr>
            <p:spPr>
              <a:xfrm flipV="1">
                <a:off x="2127321" y="4108179"/>
                <a:ext cx="0" cy="27828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80D0A89B-B92A-40A5-B6F2-2A4BAB41F887}"/>
                  </a:ext>
                </a:extLst>
              </p:cNvPr>
              <p:cNvCxnSpPr>
                <a:stCxn id="34" idx="0"/>
                <a:endCxn id="35" idx="4"/>
              </p:cNvCxnSpPr>
              <p:nvPr/>
            </p:nvCxnSpPr>
            <p:spPr>
              <a:xfrm flipH="1" flipV="1">
                <a:off x="2127321" y="5283292"/>
                <a:ext cx="1" cy="27828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34DE6DB-9551-4249-B1E2-2F31F4D3EAC1}"/>
                </a:ext>
              </a:extLst>
            </p:cNvPr>
            <p:cNvGrpSpPr/>
            <p:nvPr/>
          </p:nvGrpSpPr>
          <p:grpSpPr>
            <a:xfrm>
              <a:off x="8489868" y="4027713"/>
              <a:ext cx="671166" cy="2430025"/>
              <a:chOff x="1678908" y="3211353"/>
              <a:chExt cx="896826" cy="3247052"/>
            </a:xfrm>
          </p:grpSpPr>
          <p:sp>
            <p:nvSpPr>
              <p:cNvPr id="29" name="流程圖: 接點 28">
                <a:extLst>
                  <a:ext uri="{FF2B5EF4-FFF2-40B4-BE49-F238E27FC236}">
                    <a16:creationId xmlns:a16="http://schemas.microsoft.com/office/drawing/2014/main" id="{D6C888B9-FF93-4019-A319-5D00D55C7B6C}"/>
                  </a:ext>
                </a:extLst>
              </p:cNvPr>
              <p:cNvSpPr/>
              <p:nvPr/>
            </p:nvSpPr>
            <p:spPr>
              <a:xfrm>
                <a:off x="1678908" y="5561579"/>
                <a:ext cx="896826" cy="896826"/>
              </a:xfrm>
              <a:prstGeom prst="flowChartConnector">
                <a:avLst/>
              </a:prstGeom>
              <a:solidFill>
                <a:srgbClr val="AD955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流程圖: 接點 29">
                <a:extLst>
                  <a:ext uri="{FF2B5EF4-FFF2-40B4-BE49-F238E27FC236}">
                    <a16:creationId xmlns:a16="http://schemas.microsoft.com/office/drawing/2014/main" id="{EA23E4BD-BE80-4D65-B9CD-A9BAC01F6B43}"/>
                  </a:ext>
                </a:extLst>
              </p:cNvPr>
              <p:cNvSpPr/>
              <p:nvPr/>
            </p:nvSpPr>
            <p:spPr>
              <a:xfrm>
                <a:off x="1678908" y="4386466"/>
                <a:ext cx="896826" cy="896826"/>
              </a:xfrm>
              <a:prstGeom prst="flowChartConnector">
                <a:avLst/>
              </a:prstGeom>
              <a:solidFill>
                <a:srgbClr val="26262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流程圖: 接點 30">
                <a:extLst>
                  <a:ext uri="{FF2B5EF4-FFF2-40B4-BE49-F238E27FC236}">
                    <a16:creationId xmlns:a16="http://schemas.microsoft.com/office/drawing/2014/main" id="{ED34021A-E52E-499E-8248-4CDCEFA84C67}"/>
                  </a:ext>
                </a:extLst>
              </p:cNvPr>
              <p:cNvSpPr/>
              <p:nvPr/>
            </p:nvSpPr>
            <p:spPr>
              <a:xfrm>
                <a:off x="1678908" y="3211353"/>
                <a:ext cx="896826" cy="896826"/>
              </a:xfrm>
              <a:prstGeom prst="flowChartConnector">
                <a:avLst/>
              </a:prstGeom>
              <a:solidFill>
                <a:srgbClr val="AD955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B2A9A7F3-53B4-41E0-8096-E4458C2442FE}"/>
                  </a:ext>
                </a:extLst>
              </p:cNvPr>
              <p:cNvCxnSpPr>
                <a:stCxn id="30" idx="0"/>
                <a:endCxn id="31" idx="4"/>
              </p:cNvCxnSpPr>
              <p:nvPr/>
            </p:nvCxnSpPr>
            <p:spPr>
              <a:xfrm flipV="1">
                <a:off x="2127321" y="4108179"/>
                <a:ext cx="0" cy="27828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8B3B7A54-D672-484F-A5F6-317EFE80CAC8}"/>
                  </a:ext>
                </a:extLst>
              </p:cNvPr>
              <p:cNvCxnSpPr>
                <a:stCxn id="29" idx="0"/>
                <a:endCxn id="30" idx="4"/>
              </p:cNvCxnSpPr>
              <p:nvPr/>
            </p:nvCxnSpPr>
            <p:spPr>
              <a:xfrm flipH="1" flipV="1">
                <a:off x="2127321" y="5283292"/>
                <a:ext cx="1" cy="27828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C684C27B-5AD9-48CB-98DD-DD296795C026}"/>
                </a:ext>
              </a:extLst>
            </p:cNvPr>
            <p:cNvGrpSpPr/>
            <p:nvPr/>
          </p:nvGrpSpPr>
          <p:grpSpPr>
            <a:xfrm>
              <a:off x="10159101" y="4027713"/>
              <a:ext cx="671166" cy="2430025"/>
              <a:chOff x="1678908" y="3211353"/>
              <a:chExt cx="896826" cy="3247052"/>
            </a:xfrm>
          </p:grpSpPr>
          <p:sp>
            <p:nvSpPr>
              <p:cNvPr id="21" name="流程圖: 接點 20">
                <a:extLst>
                  <a:ext uri="{FF2B5EF4-FFF2-40B4-BE49-F238E27FC236}">
                    <a16:creationId xmlns:a16="http://schemas.microsoft.com/office/drawing/2014/main" id="{A975721C-4318-4308-A1C6-3114122C73D1}"/>
                  </a:ext>
                </a:extLst>
              </p:cNvPr>
              <p:cNvSpPr/>
              <p:nvPr/>
            </p:nvSpPr>
            <p:spPr>
              <a:xfrm>
                <a:off x="1678908" y="5561579"/>
                <a:ext cx="896826" cy="896826"/>
              </a:xfrm>
              <a:prstGeom prst="flowChartConnector">
                <a:avLst/>
              </a:prstGeom>
              <a:solidFill>
                <a:srgbClr val="AD955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流程圖: 接點 24">
                <a:extLst>
                  <a:ext uri="{FF2B5EF4-FFF2-40B4-BE49-F238E27FC236}">
                    <a16:creationId xmlns:a16="http://schemas.microsoft.com/office/drawing/2014/main" id="{9E5065EA-D939-49F1-BA0D-854F8D8F3719}"/>
                  </a:ext>
                </a:extLst>
              </p:cNvPr>
              <p:cNvSpPr/>
              <p:nvPr/>
            </p:nvSpPr>
            <p:spPr>
              <a:xfrm>
                <a:off x="1678908" y="4386466"/>
                <a:ext cx="896826" cy="896826"/>
              </a:xfrm>
              <a:prstGeom prst="flowChartConnector">
                <a:avLst/>
              </a:prstGeom>
              <a:solidFill>
                <a:srgbClr val="26262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流程圖: 接點 25">
                <a:extLst>
                  <a:ext uri="{FF2B5EF4-FFF2-40B4-BE49-F238E27FC236}">
                    <a16:creationId xmlns:a16="http://schemas.microsoft.com/office/drawing/2014/main" id="{5CE76D5A-029E-464A-9CC8-14C86A20F777}"/>
                  </a:ext>
                </a:extLst>
              </p:cNvPr>
              <p:cNvSpPr/>
              <p:nvPr/>
            </p:nvSpPr>
            <p:spPr>
              <a:xfrm>
                <a:off x="1678908" y="3211353"/>
                <a:ext cx="896826" cy="896826"/>
              </a:xfrm>
              <a:prstGeom prst="flowChartConnector">
                <a:avLst/>
              </a:prstGeom>
              <a:solidFill>
                <a:srgbClr val="AD955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BEC7DB03-AE5D-46AD-9BC5-26D41320BA29}"/>
                  </a:ext>
                </a:extLst>
              </p:cNvPr>
              <p:cNvCxnSpPr>
                <a:stCxn id="25" idx="0"/>
                <a:endCxn id="26" idx="4"/>
              </p:cNvCxnSpPr>
              <p:nvPr/>
            </p:nvCxnSpPr>
            <p:spPr>
              <a:xfrm flipV="1">
                <a:off x="2127321" y="4108179"/>
                <a:ext cx="0" cy="27828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149CD021-8425-4C02-AA1B-22487E55A73A}"/>
                  </a:ext>
                </a:extLst>
              </p:cNvPr>
              <p:cNvCxnSpPr>
                <a:stCxn id="21" idx="0"/>
                <a:endCxn id="25" idx="4"/>
              </p:cNvCxnSpPr>
              <p:nvPr/>
            </p:nvCxnSpPr>
            <p:spPr>
              <a:xfrm flipH="1" flipV="1">
                <a:off x="2127321" y="5283292"/>
                <a:ext cx="1" cy="27828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35CB2852-7910-41BC-A670-6D51338F7834}"/>
                </a:ext>
              </a:extLst>
            </p:cNvPr>
            <p:cNvCxnSpPr>
              <a:cxnSpLocks/>
              <a:stCxn id="40" idx="6"/>
              <a:endCxn id="35" idx="2"/>
            </p:cNvCxnSpPr>
            <p:nvPr/>
          </p:nvCxnSpPr>
          <p:spPr>
            <a:xfrm>
              <a:off x="5822568" y="5242726"/>
              <a:ext cx="998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F6BEA34-6DBC-4EDD-A03E-6EA07D256959}"/>
                </a:ext>
              </a:extLst>
            </p:cNvPr>
            <p:cNvCxnSpPr>
              <a:cxnSpLocks/>
              <a:stCxn id="35" idx="6"/>
              <a:endCxn id="30" idx="2"/>
            </p:cNvCxnSpPr>
            <p:nvPr/>
          </p:nvCxnSpPr>
          <p:spPr>
            <a:xfrm>
              <a:off x="7491801" y="5242726"/>
              <a:ext cx="998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16A66E5B-948B-47CB-9E10-2A2677AB0E11}"/>
                </a:ext>
              </a:extLst>
            </p:cNvPr>
            <p:cNvCxnSpPr>
              <a:cxnSpLocks/>
              <a:stCxn id="30" idx="6"/>
              <a:endCxn id="25" idx="2"/>
            </p:cNvCxnSpPr>
            <p:nvPr/>
          </p:nvCxnSpPr>
          <p:spPr>
            <a:xfrm>
              <a:off x="9161034" y="5242726"/>
              <a:ext cx="998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7C13F01-405B-4B31-85BB-715826876065}"/>
              </a:ext>
            </a:extLst>
          </p:cNvPr>
          <p:cNvSpPr txBox="1"/>
          <p:nvPr/>
        </p:nvSpPr>
        <p:spPr>
          <a:xfrm>
            <a:off x="584875" y="1864212"/>
            <a:ext cx="63076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循環神經網路是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網路的一種類型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是處理具有時間關聯性或序列性質的數據的理想選擇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在訓練過程中容易遇到梯度消失和梯度爆炸的問題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下一個輸出要等上一個輸入，無法平行運算，計算效能較差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55DC7DC-2067-4638-B7F2-B41A99657C92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觀念</a:t>
            </a: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71CEA90-AFEB-4598-8CB9-00F92C0EEECD}"/>
              </a:ext>
            </a:extLst>
          </p:cNvPr>
          <p:cNvGrpSpPr/>
          <p:nvPr/>
        </p:nvGrpSpPr>
        <p:grpSpPr>
          <a:xfrm>
            <a:off x="1284608" y="3073843"/>
            <a:ext cx="896826" cy="3247052"/>
            <a:chOff x="1678908" y="3211353"/>
            <a:chExt cx="896826" cy="3247052"/>
          </a:xfrm>
        </p:grpSpPr>
        <p:sp>
          <p:nvSpPr>
            <p:cNvPr id="47" name="流程圖: 接點 46">
              <a:extLst>
                <a:ext uri="{FF2B5EF4-FFF2-40B4-BE49-F238E27FC236}">
                  <a16:creationId xmlns:a16="http://schemas.microsoft.com/office/drawing/2014/main" id="{877A4ED4-8A7A-4DC6-8645-0E2064BF1D28}"/>
                </a:ext>
              </a:extLst>
            </p:cNvPr>
            <p:cNvSpPr/>
            <p:nvPr/>
          </p:nvSpPr>
          <p:spPr>
            <a:xfrm>
              <a:off x="1678908" y="5561579"/>
              <a:ext cx="896826" cy="896826"/>
            </a:xfrm>
            <a:prstGeom prst="flowChartConnector">
              <a:avLst/>
            </a:prstGeom>
            <a:solidFill>
              <a:srgbClr val="AD955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流程圖: 接點 47">
              <a:extLst>
                <a:ext uri="{FF2B5EF4-FFF2-40B4-BE49-F238E27FC236}">
                  <a16:creationId xmlns:a16="http://schemas.microsoft.com/office/drawing/2014/main" id="{96DBA9AE-D55C-4050-91A7-AFDC7C8A0D04}"/>
                </a:ext>
              </a:extLst>
            </p:cNvPr>
            <p:cNvSpPr/>
            <p:nvPr/>
          </p:nvSpPr>
          <p:spPr>
            <a:xfrm>
              <a:off x="1678908" y="4386466"/>
              <a:ext cx="896826" cy="896826"/>
            </a:xfrm>
            <a:prstGeom prst="flowChartConnector">
              <a:avLst/>
            </a:prstGeom>
            <a:solidFill>
              <a:srgbClr val="26262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流程圖: 接點 48">
              <a:extLst>
                <a:ext uri="{FF2B5EF4-FFF2-40B4-BE49-F238E27FC236}">
                  <a16:creationId xmlns:a16="http://schemas.microsoft.com/office/drawing/2014/main" id="{DBB406FC-C547-4CCC-8645-764121E6E914}"/>
                </a:ext>
              </a:extLst>
            </p:cNvPr>
            <p:cNvSpPr/>
            <p:nvPr/>
          </p:nvSpPr>
          <p:spPr>
            <a:xfrm>
              <a:off x="1678908" y="3211353"/>
              <a:ext cx="896826" cy="896826"/>
            </a:xfrm>
            <a:prstGeom prst="flowChartConnector">
              <a:avLst/>
            </a:prstGeom>
            <a:solidFill>
              <a:srgbClr val="AD955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D5D39B82-4EAE-4D6C-A056-D9BA229F4972}"/>
                </a:ext>
              </a:extLst>
            </p:cNvPr>
            <p:cNvCxnSpPr>
              <a:stCxn id="48" idx="0"/>
              <a:endCxn id="49" idx="4"/>
            </p:cNvCxnSpPr>
            <p:nvPr/>
          </p:nvCxnSpPr>
          <p:spPr>
            <a:xfrm flipV="1">
              <a:off x="2127321" y="4108179"/>
              <a:ext cx="0" cy="2782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D910C493-4EEB-42CB-A368-28E1904B9FF1}"/>
                </a:ext>
              </a:extLst>
            </p:cNvPr>
            <p:cNvCxnSpPr>
              <a:stCxn id="47" idx="0"/>
              <a:endCxn id="48" idx="4"/>
            </p:cNvCxnSpPr>
            <p:nvPr/>
          </p:nvCxnSpPr>
          <p:spPr>
            <a:xfrm flipH="1" flipV="1">
              <a:off x="2127321" y="5283292"/>
              <a:ext cx="1" cy="2782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接點: 肘形 51">
              <a:extLst>
                <a:ext uri="{FF2B5EF4-FFF2-40B4-BE49-F238E27FC236}">
                  <a16:creationId xmlns:a16="http://schemas.microsoft.com/office/drawing/2014/main" id="{B7E0EA85-3491-4FF0-AD34-087F942EDA5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2127320" y="4834879"/>
              <a:ext cx="634152" cy="10034"/>
            </a:xfrm>
            <a:prstGeom prst="bentConnector5">
              <a:avLst>
                <a:gd name="adj1" fmla="val -28480"/>
                <a:gd name="adj2" fmla="val -10176772"/>
                <a:gd name="adj3" fmla="val 128480"/>
              </a:avLst>
            </a:prstGeom>
            <a:ln w="38100">
              <a:solidFill>
                <a:srgbClr val="AD95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AF1509E-58D4-42D0-A5F3-D5B8DB1C3475}"/>
              </a:ext>
            </a:extLst>
          </p:cNvPr>
          <p:cNvSpPr txBox="1"/>
          <p:nvPr/>
        </p:nvSpPr>
        <p:spPr>
          <a:xfrm>
            <a:off x="2158288" y="3073177"/>
            <a:ext cx="89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輸出層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900CD04-6FED-4AEE-B04F-E8FEDBF882F7}"/>
              </a:ext>
            </a:extLst>
          </p:cNvPr>
          <p:cNvSpPr txBox="1"/>
          <p:nvPr/>
        </p:nvSpPr>
        <p:spPr>
          <a:xfrm>
            <a:off x="2181434" y="5872482"/>
            <a:ext cx="89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輸入層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E11087D-398A-483E-96BB-956A003FDA8C}"/>
              </a:ext>
            </a:extLst>
          </p:cNvPr>
          <p:cNvSpPr txBox="1"/>
          <p:nvPr/>
        </p:nvSpPr>
        <p:spPr>
          <a:xfrm>
            <a:off x="326926" y="4556490"/>
            <a:ext cx="89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隱藏層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0235303-79A8-48AB-B7E9-33E96946CC34}"/>
              </a:ext>
            </a:extLst>
          </p:cNvPr>
          <p:cNvSpPr txBox="1"/>
          <p:nvPr/>
        </p:nvSpPr>
        <p:spPr>
          <a:xfrm>
            <a:off x="2551532" y="4583458"/>
            <a:ext cx="8968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權重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等於 2">
            <a:extLst>
              <a:ext uri="{FF2B5EF4-FFF2-40B4-BE49-F238E27FC236}">
                <a16:creationId xmlns:a16="http://schemas.microsoft.com/office/drawing/2014/main" id="{40353595-4E83-4F68-A924-01DAC1082715}"/>
              </a:ext>
            </a:extLst>
          </p:cNvPr>
          <p:cNvSpPr/>
          <p:nvPr/>
        </p:nvSpPr>
        <p:spPr>
          <a:xfrm>
            <a:off x="3404634" y="4348253"/>
            <a:ext cx="470410" cy="470410"/>
          </a:xfrm>
          <a:prstGeom prst="mathEqual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857442-DC54-4B0D-9447-686F64AF420F}"/>
              </a:ext>
            </a:extLst>
          </p:cNvPr>
          <p:cNvSpPr txBox="1"/>
          <p:nvPr/>
        </p:nvSpPr>
        <p:spPr>
          <a:xfrm>
            <a:off x="4939062" y="5900044"/>
            <a:ext cx="83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(t-2)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F6EFBD5-D0D0-45CC-8FA9-BC3868F7584F}"/>
              </a:ext>
            </a:extLst>
          </p:cNvPr>
          <p:cNvSpPr txBox="1"/>
          <p:nvPr/>
        </p:nvSpPr>
        <p:spPr>
          <a:xfrm>
            <a:off x="6700967" y="5906516"/>
            <a:ext cx="83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(t-1)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B298644-99C8-4D33-946F-26DE42A2FCBF}"/>
              </a:ext>
            </a:extLst>
          </p:cNvPr>
          <p:cNvSpPr txBox="1"/>
          <p:nvPr/>
        </p:nvSpPr>
        <p:spPr>
          <a:xfrm>
            <a:off x="8275320" y="591298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9950B2AC-9799-4133-A5B1-C4317F1E5A26}"/>
              </a:ext>
            </a:extLst>
          </p:cNvPr>
          <p:cNvSpPr txBox="1"/>
          <p:nvPr/>
        </p:nvSpPr>
        <p:spPr>
          <a:xfrm>
            <a:off x="10082110" y="589357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(t+1)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02327863-B5DD-44AF-8E1A-4371DBBB88D8}"/>
              </a:ext>
            </a:extLst>
          </p:cNvPr>
          <p:cNvSpPr txBox="1"/>
          <p:nvPr/>
        </p:nvSpPr>
        <p:spPr>
          <a:xfrm>
            <a:off x="7131091" y="494318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0BDA377-A47A-45A9-9DC3-3C84A3D713B6}"/>
              </a:ext>
            </a:extLst>
          </p:cNvPr>
          <p:cNvSpPr txBox="1"/>
          <p:nvPr/>
        </p:nvSpPr>
        <p:spPr>
          <a:xfrm>
            <a:off x="5409626" y="492311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8C7B0B1-1829-4BBC-B309-1D5EFD3A3DEF}"/>
              </a:ext>
            </a:extLst>
          </p:cNvPr>
          <p:cNvSpPr txBox="1"/>
          <p:nvPr/>
        </p:nvSpPr>
        <p:spPr>
          <a:xfrm>
            <a:off x="8832526" y="495301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CCB1F27-F215-485C-890F-D389B539F459}"/>
              </a:ext>
            </a:extLst>
          </p:cNvPr>
          <p:cNvSpPr txBox="1"/>
          <p:nvPr/>
        </p:nvSpPr>
        <p:spPr>
          <a:xfrm>
            <a:off x="10491839" y="494318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EF935CE-30D9-484E-9CF5-9C995E7F6BA7}"/>
              </a:ext>
            </a:extLst>
          </p:cNvPr>
          <p:cNvSpPr txBox="1"/>
          <p:nvPr/>
        </p:nvSpPr>
        <p:spPr>
          <a:xfrm>
            <a:off x="5401105" y="403244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19EDBF0-A0E2-4BAB-8886-119E5264B217}"/>
              </a:ext>
            </a:extLst>
          </p:cNvPr>
          <p:cNvSpPr txBox="1"/>
          <p:nvPr/>
        </p:nvSpPr>
        <p:spPr>
          <a:xfrm>
            <a:off x="7118710" y="403244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4F4E413-6658-4FF3-A4CB-624115409438}"/>
              </a:ext>
            </a:extLst>
          </p:cNvPr>
          <p:cNvSpPr txBox="1"/>
          <p:nvPr/>
        </p:nvSpPr>
        <p:spPr>
          <a:xfrm>
            <a:off x="8839587" y="4058532"/>
            <a:ext cx="2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8963733-9184-4833-82BF-EA5B5E27E5D0}"/>
              </a:ext>
            </a:extLst>
          </p:cNvPr>
          <p:cNvSpPr txBox="1"/>
          <p:nvPr/>
        </p:nvSpPr>
        <p:spPr>
          <a:xfrm>
            <a:off x="10508821" y="4076591"/>
            <a:ext cx="2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D20553E-CD3E-435B-804A-85B1F05EAC22}"/>
              </a:ext>
            </a:extLst>
          </p:cNvPr>
          <p:cNvSpPr txBox="1"/>
          <p:nvPr/>
        </p:nvSpPr>
        <p:spPr>
          <a:xfrm>
            <a:off x="6313977" y="428889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ED19700-B764-4D91-A366-B5884C134066}"/>
              </a:ext>
            </a:extLst>
          </p:cNvPr>
          <p:cNvSpPr txBox="1"/>
          <p:nvPr/>
        </p:nvSpPr>
        <p:spPr>
          <a:xfrm>
            <a:off x="7936093" y="428889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F6F7431-B207-47E4-A3F1-536C605C05BB}"/>
              </a:ext>
            </a:extLst>
          </p:cNvPr>
          <p:cNvSpPr txBox="1"/>
          <p:nvPr/>
        </p:nvSpPr>
        <p:spPr>
          <a:xfrm>
            <a:off x="9594028" y="428889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E4656FEA-45EC-432E-889A-C5341F3C74ED}"/>
              </a:ext>
            </a:extLst>
          </p:cNvPr>
          <p:cNvGrpSpPr/>
          <p:nvPr/>
        </p:nvGrpSpPr>
        <p:grpSpPr>
          <a:xfrm>
            <a:off x="7072813" y="571365"/>
            <a:ext cx="3160560" cy="1438932"/>
            <a:chOff x="7024126" y="762437"/>
            <a:chExt cx="3160560" cy="143893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B15A8A0-588A-4937-B367-3947E28CA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4157" y="1186705"/>
              <a:ext cx="3110529" cy="1014664"/>
            </a:xfrm>
            <a:prstGeom prst="rect">
              <a:avLst/>
            </a:prstGeom>
          </p:spPr>
        </p:pic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0B1F8A16-0913-4510-97EC-91A4F2FF264E}"/>
                </a:ext>
              </a:extLst>
            </p:cNvPr>
            <p:cNvSpPr txBox="1"/>
            <p:nvPr/>
          </p:nvSpPr>
          <p:spPr>
            <a:xfrm>
              <a:off x="7024126" y="762437"/>
              <a:ext cx="17029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Step k : t = k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4919B25A-8B41-4955-AFD3-F997AE8AA8B2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5650211" y="3154313"/>
            <a:ext cx="858691" cy="1470168"/>
          </a:xfrm>
          <a:prstGeom prst="curvedConnector2">
            <a:avLst/>
          </a:prstGeom>
          <a:ln w="28575">
            <a:solidFill>
              <a:srgbClr val="AD95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接點: 弧形 71">
            <a:extLst>
              <a:ext uri="{FF2B5EF4-FFF2-40B4-BE49-F238E27FC236}">
                <a16:creationId xmlns:a16="http://schemas.microsoft.com/office/drawing/2014/main" id="{CC3DA8CD-0D90-41C8-A21D-56AAEDBBFFC0}"/>
              </a:ext>
            </a:extLst>
          </p:cNvPr>
          <p:cNvCxnSpPr>
            <a:cxnSpLocks/>
          </p:cNvCxnSpPr>
          <p:nvPr/>
        </p:nvCxnSpPr>
        <p:spPr>
          <a:xfrm flipV="1">
            <a:off x="7308152" y="3140781"/>
            <a:ext cx="858691" cy="1470168"/>
          </a:xfrm>
          <a:prstGeom prst="curvedConnector2">
            <a:avLst/>
          </a:prstGeom>
          <a:ln w="28575">
            <a:solidFill>
              <a:srgbClr val="AD95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接點: 弧形 72">
            <a:extLst>
              <a:ext uri="{FF2B5EF4-FFF2-40B4-BE49-F238E27FC236}">
                <a16:creationId xmlns:a16="http://schemas.microsoft.com/office/drawing/2014/main" id="{B9A088CB-00E5-46A6-A3D2-402BBAF3EB66}"/>
              </a:ext>
            </a:extLst>
          </p:cNvPr>
          <p:cNvCxnSpPr>
            <a:cxnSpLocks/>
          </p:cNvCxnSpPr>
          <p:nvPr/>
        </p:nvCxnSpPr>
        <p:spPr>
          <a:xfrm flipV="1">
            <a:off x="8977811" y="3147269"/>
            <a:ext cx="858691" cy="1470168"/>
          </a:xfrm>
          <a:prstGeom prst="curvedConnector2">
            <a:avLst/>
          </a:prstGeom>
          <a:ln w="28575">
            <a:solidFill>
              <a:srgbClr val="AD95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接點: 弧形 73">
            <a:extLst>
              <a:ext uri="{FF2B5EF4-FFF2-40B4-BE49-F238E27FC236}">
                <a16:creationId xmlns:a16="http://schemas.microsoft.com/office/drawing/2014/main" id="{E6182B64-10CC-4B0D-BF5E-EE75F31BBB60}"/>
              </a:ext>
            </a:extLst>
          </p:cNvPr>
          <p:cNvCxnSpPr>
            <a:cxnSpLocks/>
          </p:cNvCxnSpPr>
          <p:nvPr/>
        </p:nvCxnSpPr>
        <p:spPr>
          <a:xfrm flipV="1">
            <a:off x="10589824" y="3155601"/>
            <a:ext cx="858691" cy="1470168"/>
          </a:xfrm>
          <a:prstGeom prst="curvedConnector2">
            <a:avLst/>
          </a:prstGeom>
          <a:ln w="28575">
            <a:solidFill>
              <a:srgbClr val="AD95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4E878AC-131D-4770-8728-93B684A2525B}"/>
              </a:ext>
            </a:extLst>
          </p:cNvPr>
          <p:cNvSpPr txBox="1"/>
          <p:nvPr/>
        </p:nvSpPr>
        <p:spPr>
          <a:xfrm>
            <a:off x="3898293" y="4244904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S0(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0)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13C940E-6F24-450D-9A4F-E18CEC4AAA92}"/>
              </a:ext>
            </a:extLst>
          </p:cNvPr>
          <p:cNvSpPr txBox="1"/>
          <p:nvPr/>
        </p:nvSpPr>
        <p:spPr>
          <a:xfrm>
            <a:off x="7911371" y="284988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2)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7A4EE0F9-8AC2-49F1-8D73-C5D73586602D}"/>
              </a:ext>
            </a:extLst>
          </p:cNvPr>
          <p:cNvSpPr txBox="1"/>
          <p:nvPr/>
        </p:nvSpPr>
        <p:spPr>
          <a:xfrm>
            <a:off x="9404146" y="284988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3)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6F968673-46F7-4327-AA49-986381006AE4}"/>
              </a:ext>
            </a:extLst>
          </p:cNvPr>
          <p:cNvSpPr txBox="1"/>
          <p:nvPr/>
        </p:nvSpPr>
        <p:spPr>
          <a:xfrm>
            <a:off x="10896921" y="284988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S4(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4)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98AB10B1-07B4-46AC-BB1D-F2D96FAF282F}"/>
              </a:ext>
            </a:extLst>
          </p:cNvPr>
          <p:cNvCxnSpPr>
            <a:endCxn id="40" idx="2"/>
          </p:cNvCxnSpPr>
          <p:nvPr/>
        </p:nvCxnSpPr>
        <p:spPr>
          <a:xfrm>
            <a:off x="4142540" y="4624481"/>
            <a:ext cx="836505" cy="0"/>
          </a:xfrm>
          <a:prstGeom prst="straightConnector1">
            <a:avLst/>
          </a:prstGeom>
          <a:ln w="38100">
            <a:solidFill>
              <a:srgbClr val="AD95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49CC62DA-15C8-4051-A0ED-3AD6C785138E}"/>
              </a:ext>
            </a:extLst>
          </p:cNvPr>
          <p:cNvSpPr txBox="1"/>
          <p:nvPr/>
        </p:nvSpPr>
        <p:spPr>
          <a:xfrm>
            <a:off x="6140923" y="285414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F22E00EB-D5CA-46A4-96DD-5AF4F143ABC1}"/>
              </a:ext>
            </a:extLst>
          </p:cNvPr>
          <p:cNvSpPr txBox="1"/>
          <p:nvPr/>
        </p:nvSpPr>
        <p:spPr>
          <a:xfrm>
            <a:off x="4924516" y="6278498"/>
            <a:ext cx="110799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41D30CD8-97F7-49C1-935D-C189ABE726A0}"/>
              </a:ext>
            </a:extLst>
          </p:cNvPr>
          <p:cNvSpPr txBox="1"/>
          <p:nvPr/>
        </p:nvSpPr>
        <p:spPr>
          <a:xfrm>
            <a:off x="6712694" y="6282319"/>
            <a:ext cx="6463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超級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F716AE2C-BD82-4207-BB30-2C9C48454C9A}"/>
              </a:ext>
            </a:extLst>
          </p:cNvPr>
          <p:cNvSpPr txBox="1"/>
          <p:nvPr/>
        </p:nvSpPr>
        <p:spPr>
          <a:xfrm>
            <a:off x="8329928" y="6284352"/>
            <a:ext cx="6463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無敵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3389F70C-31F6-4A35-AC1B-31765875CA1E}"/>
              </a:ext>
            </a:extLst>
          </p:cNvPr>
          <p:cNvSpPr txBox="1"/>
          <p:nvPr/>
        </p:nvSpPr>
        <p:spPr>
          <a:xfrm>
            <a:off x="10074060" y="6275571"/>
            <a:ext cx="6463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BAB094EB-5015-4BFA-A950-19B51197A645}"/>
              </a:ext>
            </a:extLst>
          </p:cNvPr>
          <p:cNvSpPr txBox="1"/>
          <p:nvPr/>
        </p:nvSpPr>
        <p:spPr>
          <a:xfrm>
            <a:off x="4915003" y="3029891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O1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3DE3EC86-7129-44FA-BD09-63124F8FC19E}"/>
              </a:ext>
            </a:extLst>
          </p:cNvPr>
          <p:cNvSpPr txBox="1"/>
          <p:nvPr/>
        </p:nvSpPr>
        <p:spPr>
          <a:xfrm>
            <a:off x="6968169" y="3072400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O2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F4FC16E2-3C08-42E7-8A11-770979A52234}"/>
              </a:ext>
            </a:extLst>
          </p:cNvPr>
          <p:cNvSpPr txBox="1"/>
          <p:nvPr/>
        </p:nvSpPr>
        <p:spPr>
          <a:xfrm>
            <a:off x="8692997" y="308093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O3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73D8975-C8AB-4638-BD4A-455357A6F623}"/>
              </a:ext>
            </a:extLst>
          </p:cNvPr>
          <p:cNvSpPr txBox="1"/>
          <p:nvPr/>
        </p:nvSpPr>
        <p:spPr>
          <a:xfrm>
            <a:off x="10299143" y="3100652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O4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流程圖: 接點 91">
            <a:extLst>
              <a:ext uri="{FF2B5EF4-FFF2-40B4-BE49-F238E27FC236}">
                <a16:creationId xmlns:a16="http://schemas.microsoft.com/office/drawing/2014/main" id="{6DA28CDA-14F1-4B54-AC54-DF80E5CB4E2D}"/>
              </a:ext>
            </a:extLst>
          </p:cNvPr>
          <p:cNvSpPr/>
          <p:nvPr/>
        </p:nvSpPr>
        <p:spPr>
          <a:xfrm>
            <a:off x="4915013" y="3792823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流程圖: 接點 92">
            <a:extLst>
              <a:ext uri="{FF2B5EF4-FFF2-40B4-BE49-F238E27FC236}">
                <a16:creationId xmlns:a16="http://schemas.microsoft.com/office/drawing/2014/main" id="{9EACE5E2-38CB-4FE6-9697-5DCA71D87DE5}"/>
              </a:ext>
            </a:extLst>
          </p:cNvPr>
          <p:cNvSpPr/>
          <p:nvPr/>
        </p:nvSpPr>
        <p:spPr>
          <a:xfrm>
            <a:off x="6572944" y="3792823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流程圖: 接點 93">
            <a:extLst>
              <a:ext uri="{FF2B5EF4-FFF2-40B4-BE49-F238E27FC236}">
                <a16:creationId xmlns:a16="http://schemas.microsoft.com/office/drawing/2014/main" id="{F82D49AE-D8AD-4B3C-97B5-8F4404C61B1F}"/>
              </a:ext>
            </a:extLst>
          </p:cNvPr>
          <p:cNvSpPr/>
          <p:nvPr/>
        </p:nvSpPr>
        <p:spPr>
          <a:xfrm>
            <a:off x="8242380" y="3803850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流程圖: 接點 94">
            <a:extLst>
              <a:ext uri="{FF2B5EF4-FFF2-40B4-BE49-F238E27FC236}">
                <a16:creationId xmlns:a16="http://schemas.microsoft.com/office/drawing/2014/main" id="{F92D11DE-2A89-4336-ACB9-5405A9A70FE5}"/>
              </a:ext>
            </a:extLst>
          </p:cNvPr>
          <p:cNvSpPr/>
          <p:nvPr/>
        </p:nvSpPr>
        <p:spPr>
          <a:xfrm>
            <a:off x="9914497" y="3803850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8" name="流程圖: 接點 97">
            <a:extLst>
              <a:ext uri="{FF2B5EF4-FFF2-40B4-BE49-F238E27FC236}">
                <a16:creationId xmlns:a16="http://schemas.microsoft.com/office/drawing/2014/main" id="{D021C6D2-174E-4E8B-9AC7-2EA040F2B0D6}"/>
              </a:ext>
            </a:extLst>
          </p:cNvPr>
          <p:cNvSpPr/>
          <p:nvPr/>
        </p:nvSpPr>
        <p:spPr>
          <a:xfrm>
            <a:off x="9962538" y="2169650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71237C33-34E2-4BD7-B1B3-535DB9E88E12}"/>
              </a:ext>
            </a:extLst>
          </p:cNvPr>
          <p:cNvSpPr txBox="1"/>
          <p:nvPr/>
        </p:nvSpPr>
        <p:spPr>
          <a:xfrm>
            <a:off x="10491839" y="2191758"/>
            <a:ext cx="12383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8A63F88C-DCAA-49CD-86F6-D9F930BB09CF}"/>
              </a:ext>
            </a:extLst>
          </p:cNvPr>
          <p:cNvSpPr txBox="1"/>
          <p:nvPr/>
        </p:nvSpPr>
        <p:spPr>
          <a:xfrm>
            <a:off x="9961190" y="1778422"/>
            <a:ext cx="41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endParaRPr lang="zh-TW" altLang="en-US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D9BFEE8-1651-4E96-9A6A-82966C465FE6}"/>
              </a:ext>
            </a:extLst>
          </p:cNvPr>
          <p:cNvSpPr txBox="1"/>
          <p:nvPr/>
        </p:nvSpPr>
        <p:spPr>
          <a:xfrm>
            <a:off x="10491839" y="1775704"/>
            <a:ext cx="12383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詞向量</a:t>
            </a:r>
          </a:p>
        </p:txBody>
      </p:sp>
    </p:spTree>
    <p:extLst>
      <p:ext uri="{BB962C8B-B14F-4D97-AF65-F5344CB8AC3E}">
        <p14:creationId xmlns:p14="http://schemas.microsoft.com/office/powerpoint/2010/main" val="10696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5377179" cy="767639"/>
          </a:xfrm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NLP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演算法演進階段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C2D3DD-9255-4C2C-B57E-035BEF96DCEC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時代演進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249885-FB04-4D2F-92AE-58B0C4149687}"/>
              </a:ext>
            </a:extLst>
          </p:cNvPr>
          <p:cNvSpPr txBox="1"/>
          <p:nvPr/>
        </p:nvSpPr>
        <p:spPr>
          <a:xfrm>
            <a:off x="516113" y="1899193"/>
            <a:ext cx="968051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統計模型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決策樹、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HMM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TFIDF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BOW…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altLang="zh-TW" sz="160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 </a:t>
            </a:r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神經網路 </a:t>
            </a:r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</a:t>
            </a:r>
            <a:endParaRPr lang="en-US" altLang="zh-TW" sz="2000" b="1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Linear, CNN, RNN ,GRU, LSTM, Transformer, Word2Vec…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 </a:t>
            </a:r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神經網路 </a:t>
            </a:r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預訓練模型 </a:t>
            </a:r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少量資料</a:t>
            </a:r>
            <a:endParaRPr lang="en-US" altLang="zh-TW" sz="2000" b="1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GPT, BERT,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ElMo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T5…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階段四 </a:t>
            </a:r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神經網路 </a:t>
            </a:r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大型預訓練模型 </a:t>
            </a:r>
            <a:r>
              <a:rPr lang="en-US" altLang="zh-TW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指令微調</a:t>
            </a:r>
            <a:endParaRPr lang="en-US" altLang="zh-TW" sz="2000" b="1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Bloom,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LLaMA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Alpaca, Vicuna, MOSS,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百川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文心一言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160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63F9AA-25C2-4259-8B8F-FCCC47A4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859" y="1624374"/>
            <a:ext cx="5724077" cy="288366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7E5707-6DA1-4BB2-B0B2-042D667D6738}"/>
              </a:ext>
            </a:extLst>
          </p:cNvPr>
          <p:cNvSpPr/>
          <p:nvPr/>
        </p:nvSpPr>
        <p:spPr>
          <a:xfrm>
            <a:off x="9133367" y="3136605"/>
            <a:ext cx="606056" cy="29239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T5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6DFCABB1-6A14-47B7-A005-FA17CB8B4B1E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69104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通用人工智能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(GAI)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466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接點: 肘形 113">
            <a:extLst>
              <a:ext uri="{FF2B5EF4-FFF2-40B4-BE49-F238E27FC236}">
                <a16:creationId xmlns:a16="http://schemas.microsoft.com/office/drawing/2014/main" id="{206ACA64-E805-407E-8AC8-3F710F1E6178}"/>
              </a:ext>
            </a:extLst>
          </p:cNvPr>
          <p:cNvCxnSpPr>
            <a:cxnSpLocks/>
            <a:stCxn id="100" idx="7"/>
            <a:endCxn id="100" idx="5"/>
          </p:cNvCxnSpPr>
          <p:nvPr/>
        </p:nvCxnSpPr>
        <p:spPr>
          <a:xfrm rot="16200000" flipH="1">
            <a:off x="6228758" y="4673776"/>
            <a:ext cx="634152" cy="12700"/>
          </a:xfrm>
          <a:prstGeom prst="bentConnector5">
            <a:avLst>
              <a:gd name="adj1" fmla="val -36048"/>
              <a:gd name="adj2" fmla="val 7827472"/>
              <a:gd name="adj3" fmla="val 136048"/>
            </a:avLst>
          </a:prstGeom>
          <a:ln w="38100">
            <a:solidFill>
              <a:srgbClr val="AD95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循環神經網路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LSTM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7C13F01-405B-4B31-85BB-715826876065}"/>
              </a:ext>
            </a:extLst>
          </p:cNvPr>
          <p:cNvSpPr txBox="1"/>
          <p:nvPr/>
        </p:nvSpPr>
        <p:spPr>
          <a:xfrm>
            <a:off x="584875" y="1864212"/>
            <a:ext cx="63076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 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難以處理長序列問題做改良  </a:t>
            </a:r>
            <a:endParaRPr lang="en-US" altLang="zh-TW" sz="2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添加三個閘門控制訊號是否傳遞到下個節點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遺忘閘會決定隱藏層狀態是否更新，避免梯度爆炸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消失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55DC7DC-2067-4638-B7F2-B41A99657C92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觀念</a:t>
            </a: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71CEA90-AFEB-4598-8CB9-00F92C0EEECD}"/>
              </a:ext>
            </a:extLst>
          </p:cNvPr>
          <p:cNvGrpSpPr/>
          <p:nvPr/>
        </p:nvGrpSpPr>
        <p:grpSpPr>
          <a:xfrm>
            <a:off x="1284608" y="3073843"/>
            <a:ext cx="896826" cy="3247052"/>
            <a:chOff x="1678908" y="3211353"/>
            <a:chExt cx="896826" cy="3247052"/>
          </a:xfrm>
        </p:grpSpPr>
        <p:sp>
          <p:nvSpPr>
            <p:cNvPr id="47" name="流程圖: 接點 46">
              <a:extLst>
                <a:ext uri="{FF2B5EF4-FFF2-40B4-BE49-F238E27FC236}">
                  <a16:creationId xmlns:a16="http://schemas.microsoft.com/office/drawing/2014/main" id="{877A4ED4-8A7A-4DC6-8645-0E2064BF1D28}"/>
                </a:ext>
              </a:extLst>
            </p:cNvPr>
            <p:cNvSpPr/>
            <p:nvPr/>
          </p:nvSpPr>
          <p:spPr>
            <a:xfrm>
              <a:off x="1678908" y="5561579"/>
              <a:ext cx="896826" cy="896826"/>
            </a:xfrm>
            <a:prstGeom prst="flowChartConnector">
              <a:avLst/>
            </a:prstGeom>
            <a:solidFill>
              <a:srgbClr val="AD955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流程圖: 接點 47">
              <a:extLst>
                <a:ext uri="{FF2B5EF4-FFF2-40B4-BE49-F238E27FC236}">
                  <a16:creationId xmlns:a16="http://schemas.microsoft.com/office/drawing/2014/main" id="{96DBA9AE-D55C-4050-91A7-AFDC7C8A0D04}"/>
                </a:ext>
              </a:extLst>
            </p:cNvPr>
            <p:cNvSpPr/>
            <p:nvPr/>
          </p:nvSpPr>
          <p:spPr>
            <a:xfrm>
              <a:off x="1678908" y="4386466"/>
              <a:ext cx="896826" cy="896826"/>
            </a:xfrm>
            <a:prstGeom prst="flowChartConnector">
              <a:avLst/>
            </a:prstGeom>
            <a:solidFill>
              <a:srgbClr val="26262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流程圖: 接點 48">
              <a:extLst>
                <a:ext uri="{FF2B5EF4-FFF2-40B4-BE49-F238E27FC236}">
                  <a16:creationId xmlns:a16="http://schemas.microsoft.com/office/drawing/2014/main" id="{DBB406FC-C547-4CCC-8645-764121E6E914}"/>
                </a:ext>
              </a:extLst>
            </p:cNvPr>
            <p:cNvSpPr/>
            <p:nvPr/>
          </p:nvSpPr>
          <p:spPr>
            <a:xfrm>
              <a:off x="1678908" y="3211353"/>
              <a:ext cx="896826" cy="896826"/>
            </a:xfrm>
            <a:prstGeom prst="flowChartConnector">
              <a:avLst/>
            </a:prstGeom>
            <a:solidFill>
              <a:srgbClr val="AD955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D5D39B82-4EAE-4D6C-A056-D9BA229F4972}"/>
                </a:ext>
              </a:extLst>
            </p:cNvPr>
            <p:cNvCxnSpPr>
              <a:stCxn id="48" idx="0"/>
              <a:endCxn id="49" idx="4"/>
            </p:cNvCxnSpPr>
            <p:nvPr/>
          </p:nvCxnSpPr>
          <p:spPr>
            <a:xfrm flipV="1">
              <a:off x="2127321" y="4108179"/>
              <a:ext cx="0" cy="2782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D910C493-4EEB-42CB-A368-28E1904B9FF1}"/>
                </a:ext>
              </a:extLst>
            </p:cNvPr>
            <p:cNvCxnSpPr>
              <a:stCxn id="47" idx="0"/>
              <a:endCxn id="48" idx="4"/>
            </p:cNvCxnSpPr>
            <p:nvPr/>
          </p:nvCxnSpPr>
          <p:spPr>
            <a:xfrm flipH="1" flipV="1">
              <a:off x="2127321" y="5283292"/>
              <a:ext cx="1" cy="2782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接點: 肘形 51">
              <a:extLst>
                <a:ext uri="{FF2B5EF4-FFF2-40B4-BE49-F238E27FC236}">
                  <a16:creationId xmlns:a16="http://schemas.microsoft.com/office/drawing/2014/main" id="{B7E0EA85-3491-4FF0-AD34-087F942EDA5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2127320" y="4834879"/>
              <a:ext cx="634152" cy="10034"/>
            </a:xfrm>
            <a:prstGeom prst="bentConnector5">
              <a:avLst>
                <a:gd name="adj1" fmla="val -28480"/>
                <a:gd name="adj2" fmla="val -10176772"/>
                <a:gd name="adj3" fmla="val 128480"/>
              </a:avLst>
            </a:prstGeom>
            <a:ln w="38100">
              <a:solidFill>
                <a:srgbClr val="AD95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AF1509E-58D4-42D0-A5F3-D5B8DB1C3475}"/>
              </a:ext>
            </a:extLst>
          </p:cNvPr>
          <p:cNvSpPr txBox="1"/>
          <p:nvPr/>
        </p:nvSpPr>
        <p:spPr>
          <a:xfrm>
            <a:off x="2158288" y="3073177"/>
            <a:ext cx="89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輸出層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900CD04-6FED-4AEE-B04F-E8FEDBF882F7}"/>
              </a:ext>
            </a:extLst>
          </p:cNvPr>
          <p:cNvSpPr txBox="1"/>
          <p:nvPr/>
        </p:nvSpPr>
        <p:spPr>
          <a:xfrm>
            <a:off x="2181434" y="5872482"/>
            <a:ext cx="89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輸入層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E11087D-398A-483E-96BB-956A003FDA8C}"/>
              </a:ext>
            </a:extLst>
          </p:cNvPr>
          <p:cNvSpPr txBox="1"/>
          <p:nvPr/>
        </p:nvSpPr>
        <p:spPr>
          <a:xfrm>
            <a:off x="326926" y="4556490"/>
            <a:ext cx="89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隱藏層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0235303-79A8-48AB-B7E9-33E96946CC34}"/>
              </a:ext>
            </a:extLst>
          </p:cNvPr>
          <p:cNvSpPr txBox="1"/>
          <p:nvPr/>
        </p:nvSpPr>
        <p:spPr>
          <a:xfrm>
            <a:off x="2551532" y="4583458"/>
            <a:ext cx="8968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權重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等於 2">
            <a:extLst>
              <a:ext uri="{FF2B5EF4-FFF2-40B4-BE49-F238E27FC236}">
                <a16:creationId xmlns:a16="http://schemas.microsoft.com/office/drawing/2014/main" id="{40353595-4E83-4F68-A924-01DAC1082715}"/>
              </a:ext>
            </a:extLst>
          </p:cNvPr>
          <p:cNvSpPr/>
          <p:nvPr/>
        </p:nvSpPr>
        <p:spPr>
          <a:xfrm>
            <a:off x="3404634" y="4348253"/>
            <a:ext cx="470410" cy="470410"/>
          </a:xfrm>
          <a:prstGeom prst="mathEqual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1C6F3D-041C-41EA-8C7D-C84F4623F70A}"/>
              </a:ext>
            </a:extLst>
          </p:cNvPr>
          <p:cNvSpPr/>
          <p:nvPr/>
        </p:nvSpPr>
        <p:spPr>
          <a:xfrm>
            <a:off x="326926" y="3838353"/>
            <a:ext cx="3077708" cy="1754373"/>
          </a:xfrm>
          <a:prstGeom prst="rect">
            <a:avLst/>
          </a:prstGeom>
          <a:noFill/>
          <a:ln w="381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BB7BF03-0D43-450B-BD98-12FBF5793CA5}"/>
              </a:ext>
            </a:extLst>
          </p:cNvPr>
          <p:cNvSpPr/>
          <p:nvPr/>
        </p:nvSpPr>
        <p:spPr>
          <a:xfrm>
            <a:off x="4700486" y="3073176"/>
            <a:ext cx="3731132" cy="3168637"/>
          </a:xfrm>
          <a:prstGeom prst="rect">
            <a:avLst/>
          </a:prstGeom>
          <a:noFill/>
          <a:ln w="381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流程圖: 接點 99">
            <a:extLst>
              <a:ext uri="{FF2B5EF4-FFF2-40B4-BE49-F238E27FC236}">
                <a16:creationId xmlns:a16="http://schemas.microsoft.com/office/drawing/2014/main" id="{9F22A7EB-1980-469C-BCED-1514EDBB2610}"/>
              </a:ext>
            </a:extLst>
          </p:cNvPr>
          <p:cNvSpPr/>
          <p:nvPr/>
        </p:nvSpPr>
        <p:spPr>
          <a:xfrm>
            <a:off x="5780345" y="4225363"/>
            <a:ext cx="896826" cy="896826"/>
          </a:xfrm>
          <a:prstGeom prst="flowChartConnector">
            <a:avLst/>
          </a:prstGeom>
          <a:solidFill>
            <a:srgbClr val="2626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37ACBB40-C5BA-47BD-8890-7128796A4CCE}"/>
              </a:ext>
            </a:extLst>
          </p:cNvPr>
          <p:cNvSpPr/>
          <p:nvPr/>
        </p:nvSpPr>
        <p:spPr>
          <a:xfrm>
            <a:off x="5541636" y="3402847"/>
            <a:ext cx="1374243" cy="528160"/>
          </a:xfrm>
          <a:prstGeom prst="rect">
            <a:avLst/>
          </a:prstGeom>
          <a:solidFill>
            <a:srgbClr val="AD955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Gate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DC262C68-02FA-4009-AB20-EEBB4AD888CD}"/>
              </a:ext>
            </a:extLst>
          </p:cNvPr>
          <p:cNvSpPr/>
          <p:nvPr/>
        </p:nvSpPr>
        <p:spPr>
          <a:xfrm>
            <a:off x="5541635" y="5408168"/>
            <a:ext cx="1374243" cy="528160"/>
          </a:xfrm>
          <a:prstGeom prst="rect">
            <a:avLst/>
          </a:prstGeom>
          <a:solidFill>
            <a:srgbClr val="AD955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 Gate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B44B01C-B32B-4DDD-B9F8-18AC46C559BC}"/>
              </a:ext>
            </a:extLst>
          </p:cNvPr>
          <p:cNvSpPr/>
          <p:nvPr/>
        </p:nvSpPr>
        <p:spPr>
          <a:xfrm>
            <a:off x="7022799" y="4363049"/>
            <a:ext cx="980875" cy="528160"/>
          </a:xfrm>
          <a:prstGeom prst="rect">
            <a:avLst/>
          </a:prstGeom>
          <a:solidFill>
            <a:srgbClr val="AD955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Forget Gate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30C3604D-3074-424E-B80F-DECF049DDA98}"/>
              </a:ext>
            </a:extLst>
          </p:cNvPr>
          <p:cNvCxnSpPr>
            <a:cxnSpLocks/>
            <a:stCxn id="101" idx="0"/>
            <a:endCxn id="100" idx="4"/>
          </p:cNvCxnSpPr>
          <p:nvPr/>
        </p:nvCxnSpPr>
        <p:spPr>
          <a:xfrm flipV="1">
            <a:off x="6228757" y="5122189"/>
            <a:ext cx="1" cy="2859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42C7673B-B77C-46AB-98C3-4067E6673215}"/>
              </a:ext>
            </a:extLst>
          </p:cNvPr>
          <p:cNvCxnSpPr>
            <a:cxnSpLocks/>
          </p:cNvCxnSpPr>
          <p:nvPr/>
        </p:nvCxnSpPr>
        <p:spPr>
          <a:xfrm flipV="1">
            <a:off x="6238508" y="5887082"/>
            <a:ext cx="1" cy="8343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BC2F3D01-FD66-4A45-8878-886C86CD950E}"/>
              </a:ext>
            </a:extLst>
          </p:cNvPr>
          <p:cNvCxnSpPr>
            <a:cxnSpLocks/>
            <a:stCxn id="100" idx="0"/>
            <a:endCxn id="91" idx="2"/>
          </p:cNvCxnSpPr>
          <p:nvPr/>
        </p:nvCxnSpPr>
        <p:spPr>
          <a:xfrm flipV="1">
            <a:off x="6228758" y="3931007"/>
            <a:ext cx="0" cy="294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EBCDCDBF-AA8B-490E-BDF1-B40FD36E838A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4374014" y="3666927"/>
            <a:ext cx="1167622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9486BDD1-92EF-4932-A83B-325D779561C6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363783" y="5659805"/>
            <a:ext cx="1177852" cy="124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5A5402AA-C8EF-4452-8F73-D6919101732D}"/>
              </a:ext>
            </a:extLst>
          </p:cNvPr>
          <p:cNvCxnSpPr>
            <a:cxnSpLocks/>
            <a:endCxn id="102" idx="3"/>
          </p:cNvCxnSpPr>
          <p:nvPr/>
        </p:nvCxnSpPr>
        <p:spPr>
          <a:xfrm flipH="1">
            <a:off x="8003674" y="4627129"/>
            <a:ext cx="9286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D613AEF8-678E-42BE-96B2-F048A50EA6D5}"/>
              </a:ext>
            </a:extLst>
          </p:cNvPr>
          <p:cNvCxnSpPr>
            <a:cxnSpLocks/>
            <a:stCxn id="91" idx="0"/>
          </p:cNvCxnSpPr>
          <p:nvPr/>
        </p:nvCxnSpPr>
        <p:spPr>
          <a:xfrm flipH="1" flipV="1">
            <a:off x="6228756" y="2677886"/>
            <a:ext cx="2" cy="724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流程圖: 接點 130">
            <a:extLst>
              <a:ext uri="{FF2B5EF4-FFF2-40B4-BE49-F238E27FC236}">
                <a16:creationId xmlns:a16="http://schemas.microsoft.com/office/drawing/2014/main" id="{983F8B9D-4AE4-478E-B98C-6F2B4C1A993A}"/>
              </a:ext>
            </a:extLst>
          </p:cNvPr>
          <p:cNvSpPr/>
          <p:nvPr/>
        </p:nvSpPr>
        <p:spPr>
          <a:xfrm>
            <a:off x="5823696" y="3802883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流程圖: 接點 131">
            <a:extLst>
              <a:ext uri="{FF2B5EF4-FFF2-40B4-BE49-F238E27FC236}">
                <a16:creationId xmlns:a16="http://schemas.microsoft.com/office/drawing/2014/main" id="{61CD7617-13CC-4942-8DD0-72B5CC963889}"/>
              </a:ext>
            </a:extLst>
          </p:cNvPr>
          <p:cNvSpPr/>
          <p:nvPr/>
        </p:nvSpPr>
        <p:spPr>
          <a:xfrm>
            <a:off x="5048673" y="3345689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流程圖: 接點 132">
            <a:extLst>
              <a:ext uri="{FF2B5EF4-FFF2-40B4-BE49-F238E27FC236}">
                <a16:creationId xmlns:a16="http://schemas.microsoft.com/office/drawing/2014/main" id="{CF8E76ED-8355-4251-BFF8-F4EFC0382851}"/>
              </a:ext>
            </a:extLst>
          </p:cNvPr>
          <p:cNvSpPr/>
          <p:nvPr/>
        </p:nvSpPr>
        <p:spPr>
          <a:xfrm>
            <a:off x="5048673" y="5424069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4" name="流程圖: 接點 133">
            <a:extLst>
              <a:ext uri="{FF2B5EF4-FFF2-40B4-BE49-F238E27FC236}">
                <a16:creationId xmlns:a16="http://schemas.microsoft.com/office/drawing/2014/main" id="{01EE9787-4DC7-451D-ABF1-866182D50854}"/>
              </a:ext>
            </a:extLst>
          </p:cNvPr>
          <p:cNvSpPr/>
          <p:nvPr/>
        </p:nvSpPr>
        <p:spPr>
          <a:xfrm>
            <a:off x="8080474" y="4283731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5" name="流程圖: 接點 134">
            <a:extLst>
              <a:ext uri="{FF2B5EF4-FFF2-40B4-BE49-F238E27FC236}">
                <a16:creationId xmlns:a16="http://schemas.microsoft.com/office/drawing/2014/main" id="{FA921D45-0DE0-442C-BAB5-48E0D0A4717E}"/>
              </a:ext>
            </a:extLst>
          </p:cNvPr>
          <p:cNvSpPr/>
          <p:nvPr/>
        </p:nvSpPr>
        <p:spPr>
          <a:xfrm>
            <a:off x="5806543" y="5808669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1F1C41AC-CE8A-4956-BC7E-50EDBADD9A3F}"/>
              </a:ext>
            </a:extLst>
          </p:cNvPr>
          <p:cNvSpPr txBox="1"/>
          <p:nvPr/>
        </p:nvSpPr>
        <p:spPr>
          <a:xfrm>
            <a:off x="3695469" y="3482261"/>
            <a:ext cx="8968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108D1186-15BC-4E0F-A0D8-1324A053C5D0}"/>
              </a:ext>
            </a:extLst>
          </p:cNvPr>
          <p:cNvSpPr txBox="1"/>
          <p:nvPr/>
        </p:nvSpPr>
        <p:spPr>
          <a:xfrm>
            <a:off x="3695469" y="5503150"/>
            <a:ext cx="8968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B121D6EA-7BF8-40E8-8972-F7677601C170}"/>
              </a:ext>
            </a:extLst>
          </p:cNvPr>
          <p:cNvSpPr txBox="1"/>
          <p:nvPr/>
        </p:nvSpPr>
        <p:spPr>
          <a:xfrm>
            <a:off x="6312353" y="2458321"/>
            <a:ext cx="8968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56480023-D95B-4973-8E4D-E824587D5F27}"/>
              </a:ext>
            </a:extLst>
          </p:cNvPr>
          <p:cNvSpPr txBox="1"/>
          <p:nvPr/>
        </p:nvSpPr>
        <p:spPr>
          <a:xfrm>
            <a:off x="6237332" y="6465071"/>
            <a:ext cx="89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2C0DF46E-5434-4555-AA5B-B5DC851F9347}"/>
              </a:ext>
            </a:extLst>
          </p:cNvPr>
          <p:cNvSpPr txBox="1"/>
          <p:nvPr/>
        </p:nvSpPr>
        <p:spPr>
          <a:xfrm>
            <a:off x="8522112" y="4776450"/>
            <a:ext cx="8968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流程圖: 接點 140">
            <a:extLst>
              <a:ext uri="{FF2B5EF4-FFF2-40B4-BE49-F238E27FC236}">
                <a16:creationId xmlns:a16="http://schemas.microsoft.com/office/drawing/2014/main" id="{A0698626-765B-43C1-B55A-AE612BEE39F6}"/>
              </a:ext>
            </a:extLst>
          </p:cNvPr>
          <p:cNvSpPr/>
          <p:nvPr/>
        </p:nvSpPr>
        <p:spPr>
          <a:xfrm>
            <a:off x="9747569" y="4925822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EEFF2D7C-FAF1-4FF8-B0C1-33A373C1D88A}"/>
              </a:ext>
            </a:extLst>
          </p:cNvPr>
          <p:cNvSpPr/>
          <p:nvPr/>
        </p:nvSpPr>
        <p:spPr>
          <a:xfrm>
            <a:off x="9683746" y="5936513"/>
            <a:ext cx="611837" cy="398233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E854B9ED-3D4E-4EA5-AAC6-FD97CB31FD03}"/>
              </a:ext>
            </a:extLst>
          </p:cNvPr>
          <p:cNvSpPr txBox="1"/>
          <p:nvPr/>
        </p:nvSpPr>
        <p:spPr>
          <a:xfrm>
            <a:off x="10374855" y="4948338"/>
            <a:ext cx="106507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0B4C64DE-2C9A-4F82-B3F3-48CC35737BE7}"/>
              </a:ext>
            </a:extLst>
          </p:cNvPr>
          <p:cNvSpPr txBox="1"/>
          <p:nvPr/>
        </p:nvSpPr>
        <p:spPr>
          <a:xfrm>
            <a:off x="10374855" y="5950963"/>
            <a:ext cx="8968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水龍頭</a:t>
            </a:r>
          </a:p>
        </p:txBody>
      </p:sp>
      <p:sp>
        <p:nvSpPr>
          <p:cNvPr id="145" name="流程圖: 接點 144">
            <a:extLst>
              <a:ext uri="{FF2B5EF4-FFF2-40B4-BE49-F238E27FC236}">
                <a16:creationId xmlns:a16="http://schemas.microsoft.com/office/drawing/2014/main" id="{3F1E53BA-607A-49F4-B909-7C1688DA4D5C}"/>
              </a:ext>
            </a:extLst>
          </p:cNvPr>
          <p:cNvSpPr/>
          <p:nvPr/>
        </p:nvSpPr>
        <p:spPr>
          <a:xfrm>
            <a:off x="9747569" y="5401961"/>
            <a:ext cx="413638" cy="413638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3A8EDBF7-DA68-4B7B-9F4F-B6B051E4E165}"/>
              </a:ext>
            </a:extLst>
          </p:cNvPr>
          <p:cNvSpPr txBox="1"/>
          <p:nvPr/>
        </p:nvSpPr>
        <p:spPr>
          <a:xfrm>
            <a:off x="10374855" y="5433670"/>
            <a:ext cx="12383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</a:t>
            </a:r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DB4BD53-779E-48FE-BB64-FC9CFE593C22}"/>
              </a:ext>
            </a:extLst>
          </p:cNvPr>
          <p:cNvGrpSpPr/>
          <p:nvPr/>
        </p:nvGrpSpPr>
        <p:grpSpPr>
          <a:xfrm>
            <a:off x="8088370" y="729365"/>
            <a:ext cx="3637629" cy="3115110"/>
            <a:chOff x="8088370" y="729365"/>
            <a:chExt cx="3637629" cy="3115110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D4624171-38EA-497B-A28B-E9803ABD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8370" y="729365"/>
              <a:ext cx="3315163" cy="3115110"/>
            </a:xfrm>
            <a:prstGeom prst="rect">
              <a:avLst/>
            </a:prstGeom>
          </p:spPr>
        </p:pic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8C085F65-42A7-40E7-9DA0-A05CC548584E}"/>
                </a:ext>
              </a:extLst>
            </p:cNvPr>
            <p:cNvSpPr txBox="1"/>
            <p:nvPr/>
          </p:nvSpPr>
          <p:spPr>
            <a:xfrm>
              <a:off x="11103509" y="1230465"/>
              <a:ext cx="6000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狀態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638481E4-4B0C-4444-8217-62A3D5FEB0E2}"/>
                </a:ext>
              </a:extLst>
            </p:cNvPr>
            <p:cNvSpPr txBox="1"/>
            <p:nvPr/>
          </p:nvSpPr>
          <p:spPr>
            <a:xfrm>
              <a:off x="11125951" y="2620730"/>
              <a:ext cx="6000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EC171F20-1EF6-4A2E-8289-A93FC561D4E2}"/>
              </a:ext>
            </a:extLst>
          </p:cNvPr>
          <p:cNvSpPr txBox="1"/>
          <p:nvPr/>
        </p:nvSpPr>
        <p:spPr>
          <a:xfrm>
            <a:off x="141119" y="6377115"/>
            <a:ext cx="631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1.b-lstm-return-sequences-states.ipynb</a:t>
            </a:r>
          </a:p>
        </p:txBody>
      </p:sp>
    </p:spTree>
    <p:extLst>
      <p:ext uri="{BB962C8B-B14F-4D97-AF65-F5344CB8AC3E}">
        <p14:creationId xmlns:p14="http://schemas.microsoft.com/office/powerpoint/2010/main" val="1451159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循環神經網路比較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網路架構差異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7C13F01-405B-4B31-85BB-715826876065}"/>
              </a:ext>
            </a:extLst>
          </p:cNvPr>
          <p:cNvSpPr txBox="1"/>
          <p:nvPr/>
        </p:nvSpPr>
        <p:spPr>
          <a:xfrm>
            <a:off x="606139" y="1318860"/>
            <a:ext cx="101540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傳統的</a:t>
            </a:r>
            <a:r>
              <a:rPr lang="en-US" altLang="zh-TW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（循環神經網絡）、</a:t>
            </a:r>
            <a:r>
              <a:rPr lang="en-US" altLang="zh-TW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（長短時記憶網絡）和</a:t>
            </a:r>
            <a:r>
              <a:rPr lang="en-US" altLang="zh-TW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（門控循環單元）都是用於處理序列數據的神經網絡架構。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7530C5-D052-4703-8FD6-508438EA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062151"/>
            <a:ext cx="11372850" cy="329565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8BBA3C1-0966-4BE1-840A-F51D73B1BBF9}"/>
              </a:ext>
            </a:extLst>
          </p:cNvPr>
          <p:cNvSpPr txBox="1"/>
          <p:nvPr/>
        </p:nvSpPr>
        <p:spPr>
          <a:xfrm>
            <a:off x="665406" y="5393206"/>
            <a:ext cx="30620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梯度消失問題：對於長序列，傳統</a:t>
            </a:r>
            <a:r>
              <a:rPr lang="en-US" altLang="zh-TW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容易遭遇梯度消失問題，導致難以捕捉長期依賴性。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難以捕捉長距離相依性：傳統</a:t>
            </a:r>
            <a:r>
              <a:rPr lang="en-US" altLang="zh-TW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對於長距離的相依性效果有限。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6DCCC1-F8F3-4041-9C48-F6D3D4B4EA53}"/>
              </a:ext>
            </a:extLst>
          </p:cNvPr>
          <p:cNvSpPr txBox="1"/>
          <p:nvPr/>
        </p:nvSpPr>
        <p:spPr>
          <a:xfrm>
            <a:off x="4713810" y="5393205"/>
            <a:ext cx="30620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buFont typeface="Arial" panose="020B0604020202020204" pitchFamily="34" charset="0"/>
              <a:buChar char="•"/>
              <a:defRPr sz="1400" b="1" i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解決梯度消失問題：</a:t>
            </a:r>
            <a:r>
              <a:rPr lang="en-US" altLang="zh-TW" dirty="0"/>
              <a:t>LSTM</a:t>
            </a:r>
            <a:r>
              <a:rPr lang="zh-TW" altLang="en-US" dirty="0"/>
              <a:t>通過門控機制（遺忘門、輸入門、輸出門）可以有效地解決梯度消失問題，使其能夠捕捉長期依賴性。</a:t>
            </a:r>
          </a:p>
          <a:p>
            <a:r>
              <a:rPr lang="zh-TW" altLang="en-US" dirty="0"/>
              <a:t>適用於長序列：</a:t>
            </a:r>
            <a:r>
              <a:rPr lang="en-US" altLang="zh-TW" dirty="0"/>
              <a:t>LSTM</a:t>
            </a:r>
            <a:r>
              <a:rPr lang="zh-TW" altLang="en-US" dirty="0"/>
              <a:t>在處理長序列時性能較好。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1DF3345-EDA1-44D6-AF2D-10FDDF367CEF}"/>
              </a:ext>
            </a:extLst>
          </p:cNvPr>
          <p:cNvSpPr txBox="1"/>
          <p:nvPr/>
        </p:nvSpPr>
        <p:spPr>
          <a:xfrm>
            <a:off x="8561869" y="5357801"/>
            <a:ext cx="30620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是一種簡化版本的</a:t>
            </a:r>
            <a:r>
              <a:rPr lang="en-US" altLang="zh-TW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，它只有兩個門（更新門和重置門），相對於</a:t>
            </a:r>
            <a:r>
              <a:rPr lang="en-US" altLang="zh-TW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400" b="1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而言，計算和記憶資源要求較低。</a:t>
            </a:r>
          </a:p>
        </p:txBody>
      </p:sp>
    </p:spTree>
    <p:extLst>
      <p:ext uri="{BB962C8B-B14F-4D97-AF65-F5344CB8AC3E}">
        <p14:creationId xmlns:p14="http://schemas.microsoft.com/office/powerpoint/2010/main" val="4119626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Seq 2 Seq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序列模型概念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7C13F01-405B-4B31-85BB-715826876065}"/>
              </a:ext>
            </a:extLst>
          </p:cNvPr>
          <p:cNvSpPr txBox="1"/>
          <p:nvPr/>
        </p:nvSpPr>
        <p:spPr>
          <a:xfrm>
            <a:off x="584874" y="1864212"/>
            <a:ext cx="946289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Seq2Seq</a:t>
            </a:r>
            <a:r>
              <a:rPr lang="zh-TW" altLang="en-US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模型由兩個部件組成：編碼器（</a:t>
            </a:r>
            <a:r>
              <a:rPr lang="en-US" altLang="zh-TW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Encoder</a:t>
            </a:r>
            <a:r>
              <a:rPr lang="zh-TW" altLang="en-US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）和解碼器（</a:t>
            </a:r>
            <a:r>
              <a:rPr lang="en-US" altLang="zh-TW" sz="20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r>
              <a:rPr lang="zh-TW" altLang="en-US" sz="20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b="1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編碼器的末端輸出為一個固定維度的上下文向量（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Vector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解碼器在每個時間步都接受一個特殊的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標記作為輸入，然後生成一個輸出（例如，詞或字符）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解碼器的輸出和輸入差一個字符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55DC7DC-2067-4638-B7F2-B41A99657C92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B55770-6C7C-4578-8B8F-E5AF4CFFE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34" y="3073874"/>
            <a:ext cx="10524399" cy="3167279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DF162455-7E08-4ED5-9BE7-AB84DD8B49B3}"/>
              </a:ext>
            </a:extLst>
          </p:cNvPr>
          <p:cNvSpPr txBox="1"/>
          <p:nvPr/>
        </p:nvSpPr>
        <p:spPr>
          <a:xfrm>
            <a:off x="7880366" y="5395995"/>
            <a:ext cx="59378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Yes,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7F2EF51-C446-485D-B2E1-834BE06F520F}"/>
              </a:ext>
            </a:extLst>
          </p:cNvPr>
          <p:cNvSpPr txBox="1"/>
          <p:nvPr/>
        </p:nvSpPr>
        <p:spPr>
          <a:xfrm>
            <a:off x="9145640" y="5395995"/>
            <a:ext cx="73200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ea typeface="微軟正黑體" panose="020B0604030504040204" pitchFamily="34" charset="-120"/>
              </a:rPr>
              <a:t>What’s</a:t>
            </a:r>
            <a:endParaRPr lang="zh-TW" altLang="en-US" sz="1400" b="1" dirty="0"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B0B9530-99F8-4232-B439-91878E8BEF39}"/>
              </a:ext>
            </a:extLst>
          </p:cNvPr>
          <p:cNvSpPr txBox="1"/>
          <p:nvPr/>
        </p:nvSpPr>
        <p:spPr>
          <a:xfrm>
            <a:off x="10362250" y="5395995"/>
            <a:ext cx="59378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up?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＞形箭號 72">
            <a:extLst>
              <a:ext uri="{FF2B5EF4-FFF2-40B4-BE49-F238E27FC236}">
                <a16:creationId xmlns:a16="http://schemas.microsoft.com/office/drawing/2014/main" id="{9AC1F78A-F534-45B7-8430-AE0ABC3AE4BD}"/>
              </a:ext>
            </a:extLst>
          </p:cNvPr>
          <p:cNvSpPr/>
          <p:nvPr/>
        </p:nvSpPr>
        <p:spPr bwMode="gray">
          <a:xfrm>
            <a:off x="5966988" y="416313"/>
            <a:ext cx="1393439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</a:p>
        </p:txBody>
      </p:sp>
      <p:sp>
        <p:nvSpPr>
          <p:cNvPr id="50" name="＞形箭號 72">
            <a:extLst>
              <a:ext uri="{FF2B5EF4-FFF2-40B4-BE49-F238E27FC236}">
                <a16:creationId xmlns:a16="http://schemas.microsoft.com/office/drawing/2014/main" id="{36DA5C9A-D1C7-4BEB-B6BB-BF605E9F6F29}"/>
              </a:ext>
            </a:extLst>
          </p:cNvPr>
          <p:cNvSpPr/>
          <p:nvPr/>
        </p:nvSpPr>
        <p:spPr bwMode="gray">
          <a:xfrm>
            <a:off x="7567902" y="415852"/>
            <a:ext cx="1393439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</a:p>
        </p:txBody>
      </p:sp>
      <p:sp>
        <p:nvSpPr>
          <p:cNvPr id="51" name="＞形箭號 72">
            <a:extLst>
              <a:ext uri="{FF2B5EF4-FFF2-40B4-BE49-F238E27FC236}">
                <a16:creationId xmlns:a16="http://schemas.microsoft.com/office/drawing/2014/main" id="{BCED3308-D348-417F-9F2F-2D3787C489B4}"/>
              </a:ext>
            </a:extLst>
          </p:cNvPr>
          <p:cNvSpPr/>
          <p:nvPr/>
        </p:nvSpPr>
        <p:spPr bwMode="gray">
          <a:xfrm>
            <a:off x="9168817" y="415852"/>
            <a:ext cx="1393439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R="0" lvl="0" indent="0" algn="ctr" fontAlgn="auto">
              <a:lnSpc>
                <a:spcPct val="106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TW" altLang="en-US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EC8655B-63A5-4B2D-8A2E-A5CE5D8E27AF}"/>
              </a:ext>
            </a:extLst>
          </p:cNvPr>
          <p:cNvSpPr/>
          <p:nvPr/>
        </p:nvSpPr>
        <p:spPr>
          <a:xfrm>
            <a:off x="1309735" y="3895881"/>
            <a:ext cx="797442" cy="3489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輸出關閉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8FB6B886-039E-4EFF-9CF6-A094389CE80B}"/>
              </a:ext>
            </a:extLst>
          </p:cNvPr>
          <p:cNvSpPr/>
          <p:nvPr/>
        </p:nvSpPr>
        <p:spPr>
          <a:xfrm>
            <a:off x="2500678" y="3895881"/>
            <a:ext cx="797442" cy="3489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輸出關閉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28503DFB-487F-43B2-865F-28D3BD01F093}"/>
              </a:ext>
            </a:extLst>
          </p:cNvPr>
          <p:cNvSpPr/>
          <p:nvPr/>
        </p:nvSpPr>
        <p:spPr>
          <a:xfrm>
            <a:off x="3691621" y="3895881"/>
            <a:ext cx="797442" cy="3489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輸出關閉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78FACD82-45F9-46EA-953A-BF87A9B096CB}"/>
              </a:ext>
            </a:extLst>
          </p:cNvPr>
          <p:cNvSpPr/>
          <p:nvPr/>
        </p:nvSpPr>
        <p:spPr>
          <a:xfrm>
            <a:off x="4917599" y="3895880"/>
            <a:ext cx="797442" cy="34897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輸出開啟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B911E94-AFC7-4E56-9E12-36F041F203AA}"/>
              </a:ext>
            </a:extLst>
          </p:cNvPr>
          <p:cNvSpPr/>
          <p:nvPr/>
        </p:nvSpPr>
        <p:spPr>
          <a:xfrm>
            <a:off x="1095152" y="5323927"/>
            <a:ext cx="4752755" cy="492082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62626"/>
                </a:solidFill>
              </a:rPr>
              <a:t>Word Embedding</a:t>
            </a:r>
            <a:endParaRPr lang="zh-TW" altLang="en-US" dirty="0">
              <a:solidFill>
                <a:srgbClr val="262626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5C6FFF2-64FC-4C1B-A235-AC7ED5D82083}"/>
              </a:ext>
            </a:extLst>
          </p:cNvPr>
          <p:cNvSpPr/>
          <p:nvPr/>
        </p:nvSpPr>
        <p:spPr>
          <a:xfrm>
            <a:off x="980318" y="5819960"/>
            <a:ext cx="4986670" cy="492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Word Embedding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A13E489-DC22-440D-B4E7-2E3579A94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735" y="5886898"/>
            <a:ext cx="4623232" cy="220154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77787615-13ED-4B47-BCD3-AF7F65B2126C}"/>
              </a:ext>
            </a:extLst>
          </p:cNvPr>
          <p:cNvSpPr txBox="1"/>
          <p:nvPr/>
        </p:nvSpPr>
        <p:spPr>
          <a:xfrm>
            <a:off x="5483742" y="3171677"/>
            <a:ext cx="1374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上下文向量</a:t>
            </a:r>
            <a:endParaRPr lang="en-US" altLang="zh-TW" sz="1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EEF9836-F75B-48CF-89D7-243E58E98553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6170871" y="3541009"/>
            <a:ext cx="0" cy="369332"/>
          </a:xfrm>
          <a:prstGeom prst="straightConnector1">
            <a:avLst/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8BA39661-03D9-4FB6-8F55-57069B0BA213}"/>
              </a:ext>
            </a:extLst>
          </p:cNvPr>
          <p:cNvSpPr/>
          <p:nvPr/>
        </p:nvSpPr>
        <p:spPr>
          <a:xfrm>
            <a:off x="6687879" y="3774558"/>
            <a:ext cx="3055821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31427FD-EEB5-426B-B7F8-C943B795B1A8}"/>
              </a:ext>
            </a:extLst>
          </p:cNvPr>
          <p:cNvSpPr/>
          <p:nvPr/>
        </p:nvSpPr>
        <p:spPr>
          <a:xfrm>
            <a:off x="7772400" y="5365217"/>
            <a:ext cx="3324448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106AE9F-461B-4E0F-A6CD-7EA2AAAAC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90" y="274373"/>
            <a:ext cx="5262396" cy="126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3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63" grpId="0" animBg="1"/>
      <p:bldP spid="6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D26C944-D57E-45E5-A5C2-652A043C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17" y="1587407"/>
            <a:ext cx="10591980" cy="5027660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Seq 2 Seq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5197530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序列模型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+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多層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LSTM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7C13F01-405B-4B31-85BB-715826876065}"/>
              </a:ext>
            </a:extLst>
          </p:cNvPr>
          <p:cNvSpPr txBox="1"/>
          <p:nvPr/>
        </p:nvSpPr>
        <p:spPr>
          <a:xfrm>
            <a:off x="584874" y="1864212"/>
            <a:ext cx="946289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Seq2Se</a:t>
            </a:r>
            <a:r>
              <a:rPr lang="en-US" altLang="zh-TW" sz="20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 </a:t>
            </a:r>
            <a:r>
              <a:rPr lang="zh-TW" altLang="en-US" sz="20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r>
              <a:rPr lang="zh-TW" altLang="en-US" sz="20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多層網路可以優化深層理解能力</a:t>
            </a:r>
            <a:endParaRPr lang="en-US" altLang="zh-TW" sz="2000" b="1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多層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模型的通病為計算緩慢 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下一個單詞的輸入需要等待上一個輸出的狀態計算完成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無法透過 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加速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55DC7DC-2067-4638-B7F2-B41A99657C92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49" name="＞形箭號 72">
            <a:extLst>
              <a:ext uri="{FF2B5EF4-FFF2-40B4-BE49-F238E27FC236}">
                <a16:creationId xmlns:a16="http://schemas.microsoft.com/office/drawing/2014/main" id="{9AC1F78A-F534-45B7-8430-AE0ABC3AE4BD}"/>
              </a:ext>
            </a:extLst>
          </p:cNvPr>
          <p:cNvSpPr/>
          <p:nvPr/>
        </p:nvSpPr>
        <p:spPr bwMode="gray">
          <a:xfrm>
            <a:off x="5966988" y="416313"/>
            <a:ext cx="1393439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</a:p>
        </p:txBody>
      </p:sp>
      <p:sp>
        <p:nvSpPr>
          <p:cNvPr id="50" name="＞形箭號 72">
            <a:extLst>
              <a:ext uri="{FF2B5EF4-FFF2-40B4-BE49-F238E27FC236}">
                <a16:creationId xmlns:a16="http://schemas.microsoft.com/office/drawing/2014/main" id="{36DA5C9A-D1C7-4BEB-B6BB-BF605E9F6F29}"/>
              </a:ext>
            </a:extLst>
          </p:cNvPr>
          <p:cNvSpPr/>
          <p:nvPr/>
        </p:nvSpPr>
        <p:spPr bwMode="gray">
          <a:xfrm>
            <a:off x="7567902" y="415852"/>
            <a:ext cx="1393439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</a:p>
        </p:txBody>
      </p:sp>
      <p:sp>
        <p:nvSpPr>
          <p:cNvPr id="51" name="＞形箭號 72">
            <a:extLst>
              <a:ext uri="{FF2B5EF4-FFF2-40B4-BE49-F238E27FC236}">
                <a16:creationId xmlns:a16="http://schemas.microsoft.com/office/drawing/2014/main" id="{BCED3308-D348-417F-9F2F-2D3787C489B4}"/>
              </a:ext>
            </a:extLst>
          </p:cNvPr>
          <p:cNvSpPr/>
          <p:nvPr/>
        </p:nvSpPr>
        <p:spPr bwMode="gray">
          <a:xfrm>
            <a:off x="9168817" y="415852"/>
            <a:ext cx="1393439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R="0" lvl="0" indent="0" algn="ctr" fontAlgn="auto">
              <a:lnSpc>
                <a:spcPct val="106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TW" altLang="en-US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106AE9F-461B-4E0F-A6CD-7EA2AAAAC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90" y="274373"/>
            <a:ext cx="5262396" cy="126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607566-F6B3-4583-AE7E-D25996333520}"/>
              </a:ext>
            </a:extLst>
          </p:cNvPr>
          <p:cNvSpPr/>
          <p:nvPr/>
        </p:nvSpPr>
        <p:spPr>
          <a:xfrm>
            <a:off x="5338649" y="3104707"/>
            <a:ext cx="838867" cy="5422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88D648-8ED5-45BA-B0A1-62FDC47D32E1}"/>
              </a:ext>
            </a:extLst>
          </p:cNvPr>
          <p:cNvSpPr/>
          <p:nvPr/>
        </p:nvSpPr>
        <p:spPr>
          <a:xfrm>
            <a:off x="7996789" y="5975649"/>
            <a:ext cx="1529983" cy="5422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C686447D-2216-4F22-8D34-C59245E36B50}"/>
              </a:ext>
            </a:extLst>
          </p:cNvPr>
          <p:cNvCxnSpPr>
            <a:stCxn id="6" idx="3"/>
            <a:endCxn id="32" idx="1"/>
          </p:cNvCxnSpPr>
          <p:nvPr/>
        </p:nvCxnSpPr>
        <p:spPr>
          <a:xfrm>
            <a:off x="6177516" y="3375837"/>
            <a:ext cx="1819273" cy="2870942"/>
          </a:xfrm>
          <a:prstGeom prst="bentConnector3">
            <a:avLst>
              <a:gd name="adj1" fmla="val 1201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072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421363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Seq 2 Seq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序列模型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+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注意力機制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62F14A8-0019-4FE3-BDBA-784B7FD77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591" y="1864212"/>
            <a:ext cx="7147656" cy="420151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F4617F1-00E6-44A7-97A9-7741C908AC37}"/>
              </a:ext>
            </a:extLst>
          </p:cNvPr>
          <p:cNvSpPr txBox="1"/>
          <p:nvPr/>
        </p:nvSpPr>
        <p:spPr>
          <a:xfrm>
            <a:off x="584874" y="1864212"/>
            <a:ext cx="41147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注意力機制模型旨在處理序列數據時，專注於當前輸入位置的特定部分，而不是整個輸入。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6C70145-9B35-4F33-90A2-07D1F0D3FD25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E44FC43-ACE7-4E99-86AD-323F2CC6A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90" y="2950764"/>
            <a:ext cx="3823292" cy="2719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654807E7-39E6-495D-8A74-D8033E122064}"/>
              </a:ext>
            </a:extLst>
          </p:cNvPr>
          <p:cNvSpPr txBox="1"/>
          <p:nvPr/>
        </p:nvSpPr>
        <p:spPr>
          <a:xfrm>
            <a:off x="930432" y="5843137"/>
            <a:ext cx="3614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顯示人類在觀看圖文訊息時的熱點圖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6113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335188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Seq 2 Seq pipeline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 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流程圖說明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E972BE-EB41-4F1E-9E75-926D12B34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6" y="1298497"/>
            <a:ext cx="7418778" cy="346209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04A30CD-9E22-4EE3-AF26-4AEAC1872521}"/>
              </a:ext>
            </a:extLst>
          </p:cNvPr>
          <p:cNvSpPr/>
          <p:nvPr/>
        </p:nvSpPr>
        <p:spPr>
          <a:xfrm rot="16200000">
            <a:off x="754370" y="4307736"/>
            <a:ext cx="467878" cy="137359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Corpus</a:t>
            </a:r>
            <a:endParaRPr lang="zh-TW" altLang="en-US" sz="20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C821CD1-5902-4D7A-9D9E-B572C0E3B2C6}"/>
              </a:ext>
            </a:extLst>
          </p:cNvPr>
          <p:cNvSpPr/>
          <p:nvPr/>
        </p:nvSpPr>
        <p:spPr>
          <a:xfrm>
            <a:off x="8410077" y="2303573"/>
            <a:ext cx="467878" cy="1635678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Encoder</a:t>
            </a:r>
            <a:endParaRPr lang="zh-TW" altLang="en-US" sz="20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E87BA8-65AE-4D9B-BD0D-BD65B768734D}"/>
              </a:ext>
            </a:extLst>
          </p:cNvPr>
          <p:cNvSpPr/>
          <p:nvPr/>
        </p:nvSpPr>
        <p:spPr>
          <a:xfrm>
            <a:off x="9930555" y="2303573"/>
            <a:ext cx="467878" cy="1635678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Decoder</a:t>
            </a:r>
            <a:endParaRPr lang="zh-TW" altLang="en-US" sz="20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DAC24BE-A8EA-49EA-B0FB-09F1AA182E8B}"/>
              </a:ext>
            </a:extLst>
          </p:cNvPr>
          <p:cNvSpPr/>
          <p:nvPr/>
        </p:nvSpPr>
        <p:spPr>
          <a:xfrm rot="16200000">
            <a:off x="754370" y="4796676"/>
            <a:ext cx="467878" cy="137359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Tokenize</a:t>
            </a:r>
            <a:endParaRPr lang="zh-TW" altLang="en-US" sz="20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4FF60DD-20F6-454F-B645-27DE6B32E95D}"/>
              </a:ext>
            </a:extLst>
          </p:cNvPr>
          <p:cNvSpPr/>
          <p:nvPr/>
        </p:nvSpPr>
        <p:spPr>
          <a:xfrm rot="16200000">
            <a:off x="2388192" y="4307736"/>
            <a:ext cx="467878" cy="137359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Word index</a:t>
            </a:r>
            <a:endParaRPr lang="zh-TW" altLang="en-US" sz="20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09BE8EF-F11A-4C3B-99F1-A15A15E90AAF}"/>
              </a:ext>
            </a:extLst>
          </p:cNvPr>
          <p:cNvSpPr/>
          <p:nvPr/>
        </p:nvSpPr>
        <p:spPr>
          <a:xfrm rot="16200000">
            <a:off x="3978828" y="4307735"/>
            <a:ext cx="467878" cy="137359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Sequence</a:t>
            </a:r>
            <a:endParaRPr lang="zh-TW" altLang="en-US" sz="20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B2D1936-DC49-423D-8C85-7D33374E1D92}"/>
              </a:ext>
            </a:extLst>
          </p:cNvPr>
          <p:cNvSpPr/>
          <p:nvPr/>
        </p:nvSpPr>
        <p:spPr>
          <a:xfrm rot="16200000">
            <a:off x="3978828" y="4815960"/>
            <a:ext cx="467878" cy="137359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Padding </a:t>
            </a:r>
            <a:endParaRPr lang="zh-TW" altLang="en-US" sz="20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C13F8B1-1DC3-4DC3-AF31-7992E4504856}"/>
              </a:ext>
            </a:extLst>
          </p:cNvPr>
          <p:cNvSpPr/>
          <p:nvPr/>
        </p:nvSpPr>
        <p:spPr>
          <a:xfrm rot="16200000">
            <a:off x="6495320" y="4807770"/>
            <a:ext cx="467878" cy="137359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Embedding</a:t>
            </a:r>
            <a:endParaRPr lang="zh-TW" altLang="en-US" sz="20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BB968EC-22D3-49B7-9FEB-354E0F49B439}"/>
              </a:ext>
            </a:extLst>
          </p:cNvPr>
          <p:cNvSpPr/>
          <p:nvPr/>
        </p:nvSpPr>
        <p:spPr>
          <a:xfrm rot="16200000">
            <a:off x="6495320" y="4307734"/>
            <a:ext cx="467878" cy="137359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Word2vec</a:t>
            </a:r>
            <a:endParaRPr lang="zh-TW" altLang="en-US" sz="2000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CD999E62-E595-43C3-AA11-F16B77944835}"/>
              </a:ext>
            </a:extLst>
          </p:cNvPr>
          <p:cNvSpPr/>
          <p:nvPr/>
        </p:nvSpPr>
        <p:spPr>
          <a:xfrm>
            <a:off x="7715920" y="2976440"/>
            <a:ext cx="555556" cy="574158"/>
          </a:xfrm>
          <a:prstGeom prst="right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661CDE9-9208-44D9-8481-84159968D87D}"/>
              </a:ext>
            </a:extLst>
          </p:cNvPr>
          <p:cNvSpPr/>
          <p:nvPr/>
        </p:nvSpPr>
        <p:spPr>
          <a:xfrm>
            <a:off x="8644016" y="2590652"/>
            <a:ext cx="467878" cy="1635678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Encoder</a:t>
            </a:r>
            <a:endParaRPr lang="zh-TW" altLang="en-US" sz="20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4407464-DCAB-4879-BFCC-DE17E2945933}"/>
              </a:ext>
            </a:extLst>
          </p:cNvPr>
          <p:cNvSpPr/>
          <p:nvPr/>
        </p:nvSpPr>
        <p:spPr>
          <a:xfrm>
            <a:off x="8843529" y="2902902"/>
            <a:ext cx="467878" cy="1635678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Encoder</a:t>
            </a:r>
            <a:endParaRPr lang="zh-TW" altLang="en-US" sz="20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F207B0F-31C7-48FE-BB19-188CA147890A}"/>
              </a:ext>
            </a:extLst>
          </p:cNvPr>
          <p:cNvSpPr/>
          <p:nvPr/>
        </p:nvSpPr>
        <p:spPr>
          <a:xfrm>
            <a:off x="10164494" y="2553438"/>
            <a:ext cx="467878" cy="1635678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Decoder</a:t>
            </a:r>
            <a:endParaRPr lang="zh-TW" altLang="en-US" sz="20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536BA52-8254-41C3-867E-B471987A02B5}"/>
              </a:ext>
            </a:extLst>
          </p:cNvPr>
          <p:cNvSpPr/>
          <p:nvPr/>
        </p:nvSpPr>
        <p:spPr>
          <a:xfrm>
            <a:off x="10398433" y="2976440"/>
            <a:ext cx="467878" cy="1635678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Decoder</a:t>
            </a:r>
            <a:endParaRPr lang="zh-TW" altLang="en-US" sz="20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54C6C70-4F6E-40EF-AB49-AFBA46C0B155}"/>
              </a:ext>
            </a:extLst>
          </p:cNvPr>
          <p:cNvSpPr txBox="1"/>
          <p:nvPr/>
        </p:nvSpPr>
        <p:spPr>
          <a:xfrm>
            <a:off x="7715920" y="4838597"/>
            <a:ext cx="41531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Sequence to Sequence 的</a:t>
            </a:r>
            <a:r>
              <a:rPr lang="zh-TW" altLang="en-US" sz="1600" b="1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精隨是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串接兩個序列網路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b="1" i="0" u="none" strike="noStrike" cap="none" normalizeH="0" baseline="0" dirty="0" err="1">
                <a:ln>
                  <a:noFill/>
                </a:ln>
                <a:solidFill>
                  <a:srgbClr val="55555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En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+ De)</a:t>
            </a:r>
            <a:r>
              <a:rPr lang="zh-TW" altLang="en-US" sz="1600" b="1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600" b="1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長度為</a:t>
            </a:r>
            <a:r>
              <a:rPr lang="en-US" altLang="zh-TW" sz="1600" b="1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1600" b="1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的序列轉換成長度為</a:t>
            </a:r>
            <a:r>
              <a:rPr lang="en-US" altLang="zh-TW" sz="1600" b="1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600" b="1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的序列 </a:t>
            </a:r>
            <a:r>
              <a:rPr lang="en-US" altLang="zh-TW" sz="1600" b="1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 -&gt; 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舉例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輸入一句英文，輸出一句法文，就寫好了一個翻譯系統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輸入一個問題，輸出一句回覆，就架好一個聊天機器人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輸入一篇文章，輸出一份總結，就構成一個摘要系統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3B5CC1-B6BF-449C-A166-6E7109D7C013}"/>
              </a:ext>
            </a:extLst>
          </p:cNvPr>
          <p:cNvSpPr/>
          <p:nvPr/>
        </p:nvSpPr>
        <p:spPr>
          <a:xfrm>
            <a:off x="8312727" y="2095497"/>
            <a:ext cx="2743200" cy="2568506"/>
          </a:xfrm>
          <a:prstGeom prst="rect">
            <a:avLst/>
          </a:prstGeom>
          <a:noFill/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27D03017-F1A5-42F0-836E-F361132DBBB3}"/>
              </a:ext>
            </a:extLst>
          </p:cNvPr>
          <p:cNvSpPr/>
          <p:nvPr/>
        </p:nvSpPr>
        <p:spPr>
          <a:xfrm>
            <a:off x="11190710" y="3029545"/>
            <a:ext cx="555556" cy="574158"/>
          </a:xfrm>
          <a:prstGeom prst="right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60F15DF5-E02E-4087-B134-C245C3518FFB}"/>
              </a:ext>
            </a:extLst>
          </p:cNvPr>
          <p:cNvCxnSpPr>
            <a:cxnSpLocks/>
            <a:stCxn id="42" idx="0"/>
            <a:endCxn id="29" idx="0"/>
          </p:cNvCxnSpPr>
          <p:nvPr/>
        </p:nvCxnSpPr>
        <p:spPr>
          <a:xfrm rot="16200000" flipV="1">
            <a:off x="9693266" y="1254323"/>
            <a:ext cx="725972" cy="2824472"/>
          </a:xfrm>
          <a:prstGeom prst="bentConnector3">
            <a:avLst>
              <a:gd name="adj1" fmla="val 2252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EFC22962-5593-4421-8822-36F74ED6F1C0}"/>
              </a:ext>
            </a:extLst>
          </p:cNvPr>
          <p:cNvCxnSpPr>
            <a:cxnSpLocks/>
            <a:stCxn id="42" idx="0"/>
            <a:endCxn id="30" idx="0"/>
          </p:cNvCxnSpPr>
          <p:nvPr/>
        </p:nvCxnSpPr>
        <p:spPr>
          <a:xfrm rot="16200000" flipV="1">
            <a:off x="10453505" y="2014562"/>
            <a:ext cx="725972" cy="1303994"/>
          </a:xfrm>
          <a:prstGeom prst="bentConnector3">
            <a:avLst>
              <a:gd name="adj1" fmla="val 2252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5817BBB-7837-46FE-A0DE-DCDFAEB378F8}"/>
              </a:ext>
            </a:extLst>
          </p:cNvPr>
          <p:cNvSpPr/>
          <p:nvPr/>
        </p:nvSpPr>
        <p:spPr>
          <a:xfrm rot="16200000">
            <a:off x="9942636" y="919377"/>
            <a:ext cx="350494" cy="1028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sz="1400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參數微調</a:t>
            </a:r>
          </a:p>
        </p:txBody>
      </p:sp>
    </p:spTree>
    <p:extLst>
      <p:ext uri="{BB962C8B-B14F-4D97-AF65-F5344CB8AC3E}">
        <p14:creationId xmlns:p14="http://schemas.microsoft.com/office/powerpoint/2010/main" val="1692952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78D8121-27B5-4835-8808-B1C3F17E6594}"/>
              </a:ext>
            </a:extLst>
          </p:cNvPr>
          <p:cNvSpPr/>
          <p:nvPr/>
        </p:nvSpPr>
        <p:spPr>
          <a:xfrm>
            <a:off x="2299" y="588"/>
            <a:ext cx="12187400" cy="815201"/>
          </a:xfrm>
          <a:prstGeom prst="rect">
            <a:avLst/>
          </a:prstGeom>
          <a:gradFill flip="none" rotWithShape="1">
            <a:gsLst>
              <a:gs pos="0">
                <a:srgbClr val="AD9551">
                  <a:shade val="30000"/>
                  <a:satMod val="115000"/>
                </a:srgbClr>
              </a:gs>
              <a:gs pos="50000">
                <a:srgbClr val="AD9551">
                  <a:shade val="67500"/>
                  <a:satMod val="115000"/>
                </a:srgbClr>
              </a:gs>
              <a:gs pos="100000">
                <a:srgbClr val="AD9551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GothicNeo" panose="020B0503020000020004" pitchFamily="34" charset="-127"/>
              </a:rPr>
              <a:t>單元小結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54427F-947D-498E-AB5F-DEBE215E9CB9}"/>
              </a:ext>
            </a:extLst>
          </p:cNvPr>
          <p:cNvSpPr txBox="1"/>
          <p:nvPr/>
        </p:nvSpPr>
        <p:spPr>
          <a:xfrm>
            <a:off x="591879" y="10751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參考資料</a:t>
            </a: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6ACDC3-4FDA-4B29-BE11-B245190245E6}"/>
              </a:ext>
            </a:extLst>
          </p:cNvPr>
          <p:cNvSpPr txBox="1"/>
          <p:nvPr/>
        </p:nvSpPr>
        <p:spPr>
          <a:xfrm>
            <a:off x="591879" y="1536773"/>
            <a:ext cx="6193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從零開始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Sequence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 Sequence</a:t>
            </a:r>
          </a:p>
          <a:p>
            <a:pPr algn="l"/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https://zake7749.github.io/2017/09/28/Sequence-to-Sequence-tutorial/</a:t>
            </a:r>
          </a:p>
        </p:txBody>
      </p:sp>
    </p:spTree>
    <p:extLst>
      <p:ext uri="{BB962C8B-B14F-4D97-AF65-F5344CB8AC3E}">
        <p14:creationId xmlns:p14="http://schemas.microsoft.com/office/powerpoint/2010/main" val="4255276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實戰演練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本課程範例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3A409A-AFF2-4B9C-9AB9-58133882B4ED}"/>
              </a:ext>
            </a:extLst>
          </p:cNvPr>
          <p:cNvSpPr txBox="1"/>
          <p:nvPr/>
        </p:nvSpPr>
        <p:spPr>
          <a:xfrm>
            <a:off x="484841" y="2216678"/>
            <a:ext cx="410978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前處理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文字預處理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 of words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詞袋 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Word2vector(skip gram, CBOW)</a:t>
            </a:r>
          </a:p>
          <a:p>
            <a:pPr lvl="1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DED44AA-A75D-4564-A7BD-72AA37A1F7DA}"/>
              </a:ext>
            </a:extLst>
          </p:cNvPr>
          <p:cNvSpPr txBox="1"/>
          <p:nvPr/>
        </p:nvSpPr>
        <p:spPr>
          <a:xfrm>
            <a:off x="7911393" y="2216678"/>
            <a:ext cx="38278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深度學習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</a:p>
          <a:p>
            <a:pPr lvl="1"/>
            <a:r>
              <a:rPr lang="zh-TW" altLang="en-US" sz="16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en-US" altLang="zh-TW" sz="16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ANN 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 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ANN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社群輿論輿情分析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預訓練詞向量模型應用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4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GloVe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RNN/LSTM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電影評論輿情分析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seq2seq 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機器翻譯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16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altLang="zh-TW" sz="16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情緒分析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T5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文章摘要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LLaMA2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文本生成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系列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串接 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QA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問答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 AI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prompt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46F483C-1466-4733-8938-72520A7A64E5}"/>
              </a:ext>
            </a:extLst>
          </p:cNvPr>
          <p:cNvSpPr txBox="1"/>
          <p:nvPr/>
        </p:nvSpPr>
        <p:spPr>
          <a:xfrm>
            <a:off x="4587171" y="2216678"/>
            <a:ext cx="333167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機器學習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馬可夫分類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馬可夫垃圾郵件分類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gram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LSA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語意分析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主題建模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9822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3232298" y="2848013"/>
            <a:ext cx="648586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應用 </a:t>
            </a:r>
            <a:r>
              <a:rPr lang="en-US" altLang="zh-TW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 </a:t>
            </a:r>
            <a:r>
              <a:rPr lang="zh-TW" altLang="en-US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</a:t>
            </a:r>
            <a:r>
              <a:rPr lang="en-US" altLang="zh-TW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(LLM)</a:t>
            </a:r>
          </a:p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 </a:t>
            </a:r>
            <a:r>
              <a:rPr lang="zh-TW" altLang="en-US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家族 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pPr algn="ctr"/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29971F-D1AC-4EDA-B1E7-471F90CFAB64}"/>
              </a:ext>
            </a:extLst>
          </p:cNvPr>
          <p:cNvSpPr/>
          <p:nvPr/>
        </p:nvSpPr>
        <p:spPr>
          <a:xfrm>
            <a:off x="10505052" y="6367667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資料建模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分析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F0E13D7-BE65-4690-8249-9ECD3F30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428" y="4163981"/>
            <a:ext cx="7953153" cy="22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7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78D8121-27B5-4835-8808-B1C3F17E6594}"/>
              </a:ext>
            </a:extLst>
          </p:cNvPr>
          <p:cNvSpPr/>
          <p:nvPr/>
        </p:nvSpPr>
        <p:spPr>
          <a:xfrm>
            <a:off x="2299" y="588"/>
            <a:ext cx="12187400" cy="815201"/>
          </a:xfrm>
          <a:prstGeom prst="rect">
            <a:avLst/>
          </a:prstGeom>
          <a:gradFill flip="none" rotWithShape="1">
            <a:gsLst>
              <a:gs pos="0">
                <a:srgbClr val="AD9551">
                  <a:shade val="30000"/>
                  <a:satMod val="115000"/>
                </a:srgbClr>
              </a:gs>
              <a:gs pos="50000">
                <a:srgbClr val="AD9551">
                  <a:shade val="67500"/>
                  <a:satMod val="115000"/>
                </a:srgbClr>
              </a:gs>
              <a:gs pos="100000">
                <a:srgbClr val="AD9551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GothicNeo" panose="020B0503020000020004" pitchFamily="34" charset="-127"/>
              </a:rPr>
              <a:t>環境設置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54427F-947D-498E-AB5F-DEBE215E9CB9}"/>
              </a:ext>
            </a:extLst>
          </p:cNvPr>
          <p:cNvSpPr txBox="1"/>
          <p:nvPr/>
        </p:nvSpPr>
        <p:spPr>
          <a:xfrm>
            <a:off x="591879" y="10751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套件安裝</a:t>
            </a: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1A715C-B914-4F19-B2B1-281CA1704E5A}"/>
              </a:ext>
            </a:extLst>
          </p:cNvPr>
          <p:cNvSpPr txBox="1"/>
          <p:nvPr/>
        </p:nvSpPr>
        <p:spPr>
          <a:xfrm>
            <a:off x="591879" y="1713017"/>
            <a:ext cx="93282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建虛擬環境</a:t>
            </a: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pypi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(pip install)</a:t>
            </a:r>
          </a:p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2.x</a:t>
            </a:r>
          </a:p>
          <a:p>
            <a:pPr marL="342900" indent="-342900">
              <a:buAutoNum type="arabicPeriod"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裝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去官往找指令安裝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版本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有版本別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AutoNum type="arabicPeriod"/>
            </a:pP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環境，能用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pip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盡量用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pip</a:t>
            </a:r>
          </a:p>
          <a:p>
            <a:pPr marL="342900" indent="-342900">
              <a:buAutoNum type="arabicPeriod"/>
            </a:pP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30xx, 40xx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系列顯卡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版本要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cuDNN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版本要略低於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 如果只想練習語法，簡單訓練，直接獨立安裝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就好 </a:t>
            </a: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50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3412066" y="2848013"/>
            <a:ext cx="5655734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自然語言處理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pPr algn="ctr"/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80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303290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語言模型 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(LM)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81365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language model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3248FF-910F-4518-97C6-8D08D39CF26A}"/>
              </a:ext>
            </a:extLst>
          </p:cNvPr>
          <p:cNvSpPr txBox="1"/>
          <p:nvPr/>
        </p:nvSpPr>
        <p:spPr>
          <a:xfrm>
            <a:off x="584874" y="1864212"/>
            <a:ext cx="9462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en-US" altLang="zh-TW" sz="20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能預測序列中字詞出現機率的模型</a:t>
            </a:r>
            <a:endParaRPr lang="en-US" altLang="zh-TW" sz="2000" b="1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F17869-23CE-4301-8808-88717FEAB466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F4ACC4-46B5-49A4-B65C-37587DB823BA}"/>
              </a:ext>
            </a:extLst>
          </p:cNvPr>
          <p:cNvSpPr/>
          <p:nvPr/>
        </p:nvSpPr>
        <p:spPr>
          <a:xfrm>
            <a:off x="1787627" y="3418826"/>
            <a:ext cx="3762568" cy="1783018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Neural Language Model </a:t>
            </a:r>
            <a:endParaRPr lang="zh-TW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F55AA4-4D0C-4514-A998-78FF8B93ED16}"/>
              </a:ext>
            </a:extLst>
          </p:cNvPr>
          <p:cNvSpPr/>
          <p:nvPr/>
        </p:nvSpPr>
        <p:spPr>
          <a:xfrm>
            <a:off x="1836153" y="5734660"/>
            <a:ext cx="604698" cy="47700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大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B57DE2-3BBF-4F5F-AED7-171F19DD8FDF}"/>
              </a:ext>
            </a:extLst>
          </p:cNvPr>
          <p:cNvSpPr/>
          <p:nvPr/>
        </p:nvSpPr>
        <p:spPr>
          <a:xfrm>
            <a:off x="2654969" y="5734660"/>
            <a:ext cx="604698" cy="47700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語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837A81-46E4-4E98-9273-4E777CF7E4EB}"/>
              </a:ext>
            </a:extLst>
          </p:cNvPr>
          <p:cNvSpPr/>
          <p:nvPr/>
        </p:nvSpPr>
        <p:spPr>
          <a:xfrm>
            <a:off x="3420404" y="5734659"/>
            <a:ext cx="604698" cy="47700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言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5D1586-C195-4E21-80CA-E32F18EC504D}"/>
              </a:ext>
            </a:extLst>
          </p:cNvPr>
          <p:cNvSpPr/>
          <p:nvPr/>
        </p:nvSpPr>
        <p:spPr>
          <a:xfrm>
            <a:off x="4185839" y="5734658"/>
            <a:ext cx="604698" cy="47700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模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DD2824-5804-411D-B967-AB3077A9372E}"/>
              </a:ext>
            </a:extLst>
          </p:cNvPr>
          <p:cNvSpPr/>
          <p:nvPr/>
        </p:nvSpPr>
        <p:spPr>
          <a:xfrm>
            <a:off x="6285199" y="3418826"/>
            <a:ext cx="3762568" cy="1783018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Neural Language Model </a:t>
            </a:r>
            <a:endParaRPr lang="zh-TW" altLang="en-US" sz="20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B6970C-7457-4571-9782-D8B3244087FF}"/>
              </a:ext>
            </a:extLst>
          </p:cNvPr>
          <p:cNvSpPr/>
          <p:nvPr/>
        </p:nvSpPr>
        <p:spPr>
          <a:xfrm>
            <a:off x="4945497" y="5734658"/>
            <a:ext cx="604698" cy="47700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型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C9FED6B-1C3E-48EE-ACAC-CA374AF7DB34}"/>
              </a:ext>
            </a:extLst>
          </p:cNvPr>
          <p:cNvSpPr/>
          <p:nvPr/>
        </p:nvSpPr>
        <p:spPr>
          <a:xfrm>
            <a:off x="6334493" y="5734658"/>
            <a:ext cx="604698" cy="47700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大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25E976-A702-4F4B-BCA0-7B8544C9E874}"/>
              </a:ext>
            </a:extLst>
          </p:cNvPr>
          <p:cNvSpPr/>
          <p:nvPr/>
        </p:nvSpPr>
        <p:spPr>
          <a:xfrm>
            <a:off x="7153309" y="5734658"/>
            <a:ext cx="604698" cy="47700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B35E689-3C10-4852-A692-61BA1601E65A}"/>
              </a:ext>
            </a:extLst>
          </p:cNvPr>
          <p:cNvSpPr/>
          <p:nvPr/>
        </p:nvSpPr>
        <p:spPr>
          <a:xfrm>
            <a:off x="7918744" y="5734657"/>
            <a:ext cx="604698" cy="47700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好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7BB1D2B-87DB-4EFA-91DB-DCB7AAED6EED}"/>
              </a:ext>
            </a:extLst>
          </p:cNvPr>
          <p:cNvSpPr/>
          <p:nvPr/>
        </p:nvSpPr>
        <p:spPr>
          <a:xfrm>
            <a:off x="8684179" y="5734656"/>
            <a:ext cx="604698" cy="47700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天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08EE87B-541E-48B5-8D61-54C57DC9CABD}"/>
              </a:ext>
            </a:extLst>
          </p:cNvPr>
          <p:cNvSpPr/>
          <p:nvPr/>
        </p:nvSpPr>
        <p:spPr>
          <a:xfrm>
            <a:off x="9443837" y="5734656"/>
            <a:ext cx="604698" cy="47700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器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D29FC48-8ED3-417F-80F3-65ED456D1FE5}"/>
              </a:ext>
            </a:extLst>
          </p:cNvPr>
          <p:cNvCxnSpPr>
            <a:stCxn id="6" idx="0"/>
          </p:cNvCxnSpPr>
          <p:nvPr/>
        </p:nvCxnSpPr>
        <p:spPr>
          <a:xfrm flipV="1">
            <a:off x="2138502" y="5305647"/>
            <a:ext cx="0" cy="429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5800970-40DC-40C9-8AEB-7BBB2A0E60B9}"/>
              </a:ext>
            </a:extLst>
          </p:cNvPr>
          <p:cNvCxnSpPr/>
          <p:nvPr/>
        </p:nvCxnSpPr>
        <p:spPr>
          <a:xfrm flipV="1">
            <a:off x="2946576" y="5305647"/>
            <a:ext cx="0" cy="429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4986F5E-A4CB-4D2D-A4E5-386EB3D596F2}"/>
              </a:ext>
            </a:extLst>
          </p:cNvPr>
          <p:cNvCxnSpPr/>
          <p:nvPr/>
        </p:nvCxnSpPr>
        <p:spPr>
          <a:xfrm flipV="1">
            <a:off x="3722753" y="5305643"/>
            <a:ext cx="0" cy="429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66764AB-6153-4C73-BB5F-4808055A7109}"/>
              </a:ext>
            </a:extLst>
          </p:cNvPr>
          <p:cNvCxnSpPr/>
          <p:nvPr/>
        </p:nvCxnSpPr>
        <p:spPr>
          <a:xfrm flipV="1">
            <a:off x="4456399" y="5305643"/>
            <a:ext cx="0" cy="429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18D150A6-86D5-408B-B27A-BE957AC1F627}"/>
              </a:ext>
            </a:extLst>
          </p:cNvPr>
          <p:cNvCxnSpPr/>
          <p:nvPr/>
        </p:nvCxnSpPr>
        <p:spPr>
          <a:xfrm flipV="1">
            <a:off x="5255492" y="5305643"/>
            <a:ext cx="0" cy="429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702831A-7210-4C36-9850-29430416487A}"/>
              </a:ext>
            </a:extLst>
          </p:cNvPr>
          <p:cNvCxnSpPr/>
          <p:nvPr/>
        </p:nvCxnSpPr>
        <p:spPr>
          <a:xfrm flipV="1">
            <a:off x="6627092" y="5305643"/>
            <a:ext cx="0" cy="429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F8B03BD-F07F-4193-9B98-C48F033825E7}"/>
              </a:ext>
            </a:extLst>
          </p:cNvPr>
          <p:cNvCxnSpPr/>
          <p:nvPr/>
        </p:nvCxnSpPr>
        <p:spPr>
          <a:xfrm flipV="1">
            <a:off x="7467064" y="5305643"/>
            <a:ext cx="0" cy="429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39CA838-8A9F-49A4-BD95-8EC2C8A8E97C}"/>
              </a:ext>
            </a:extLst>
          </p:cNvPr>
          <p:cNvCxnSpPr/>
          <p:nvPr/>
        </p:nvCxnSpPr>
        <p:spPr>
          <a:xfrm flipV="1">
            <a:off x="8221975" y="5305643"/>
            <a:ext cx="0" cy="429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669B415-B327-4302-9D4E-8D858BAADF23}"/>
              </a:ext>
            </a:extLst>
          </p:cNvPr>
          <p:cNvCxnSpPr/>
          <p:nvPr/>
        </p:nvCxnSpPr>
        <p:spPr>
          <a:xfrm flipV="1">
            <a:off x="8958577" y="5305643"/>
            <a:ext cx="0" cy="429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DCBAB7BF-DB45-47E5-A765-54FFE21C11FD}"/>
              </a:ext>
            </a:extLst>
          </p:cNvPr>
          <p:cNvCxnSpPr/>
          <p:nvPr/>
        </p:nvCxnSpPr>
        <p:spPr>
          <a:xfrm flipV="1">
            <a:off x="9733769" y="5305643"/>
            <a:ext cx="0" cy="429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54BA2B-D239-4E7A-A13D-BD9D6AFAB1C5}"/>
              </a:ext>
            </a:extLst>
          </p:cNvPr>
          <p:cNvSpPr txBox="1"/>
          <p:nvPr/>
        </p:nvSpPr>
        <p:spPr>
          <a:xfrm>
            <a:off x="2757161" y="276201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P(</a:t>
            </a:r>
            <a:r>
              <a:rPr lang="zh-TW" altLang="en-US" b="1" dirty="0"/>
              <a:t>大語言模型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6E2D454-4053-4AEC-B07D-4BCCCFA0F4F8}"/>
              </a:ext>
            </a:extLst>
          </p:cNvPr>
          <p:cNvSpPr txBox="1"/>
          <p:nvPr/>
        </p:nvSpPr>
        <p:spPr>
          <a:xfrm>
            <a:off x="7455658" y="276201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P(</a:t>
            </a:r>
            <a:r>
              <a:rPr lang="zh-TW" altLang="en-US" b="1" dirty="0"/>
              <a:t>大模好天器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86DE470-3D63-47C4-8EF0-5B9B300145A3}"/>
              </a:ext>
            </a:extLst>
          </p:cNvPr>
          <p:cNvSpPr txBox="1"/>
          <p:nvPr/>
        </p:nvSpPr>
        <p:spPr>
          <a:xfrm>
            <a:off x="5710742" y="264370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/>
              <a:t>&gt;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346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0" grpId="0"/>
      <p:bldP spid="4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303290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預訓練語言模型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81365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PLM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訓練方式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3248FF-910F-4518-97C6-8D08D39CF26A}"/>
              </a:ext>
            </a:extLst>
          </p:cNvPr>
          <p:cNvSpPr txBox="1"/>
          <p:nvPr/>
        </p:nvSpPr>
        <p:spPr>
          <a:xfrm>
            <a:off x="584874" y="1556079"/>
            <a:ext cx="5272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自回歸 </a:t>
            </a:r>
            <a:r>
              <a:rPr lang="en-US" altLang="zh-TW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(Autoregressive Language Model, ALMs):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根據前半段句子去預測下個單詞</a:t>
            </a:r>
            <a:endParaRPr lang="en-US" altLang="zh-TW" sz="1600" b="1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(GPT</a:t>
            </a:r>
            <a:r>
              <a:rPr lang="zh-TW" altLang="en-US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系列</a:t>
            </a:r>
            <a:r>
              <a:rPr lang="en-US" altLang="zh-TW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GPT, GPT2, GPT3..)</a:t>
            </a:r>
            <a:endParaRPr lang="en-US" altLang="zh-TW" sz="1600" b="1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F4ACC4-46B5-49A4-B65C-37587DB823BA}"/>
              </a:ext>
            </a:extLst>
          </p:cNvPr>
          <p:cNvSpPr/>
          <p:nvPr/>
        </p:nvSpPr>
        <p:spPr>
          <a:xfrm>
            <a:off x="6874646" y="3362021"/>
            <a:ext cx="2881999" cy="1365731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MLMs</a:t>
            </a:r>
          </a:p>
          <a:p>
            <a:pPr algn="ctr"/>
            <a:r>
              <a:rPr lang="en-US" altLang="zh-TW" sz="2000" dirty="0"/>
              <a:t>Transformer-based</a:t>
            </a:r>
            <a:endParaRPr lang="zh-TW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F55AA4-4D0C-4514-A998-78FF8B93ED16}"/>
              </a:ext>
            </a:extLst>
          </p:cNvPr>
          <p:cNvSpPr/>
          <p:nvPr/>
        </p:nvSpPr>
        <p:spPr>
          <a:xfrm>
            <a:off x="6999317" y="5121395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大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B57DE2-3BBF-4F5F-AED7-171F19DD8FDF}"/>
              </a:ext>
            </a:extLst>
          </p:cNvPr>
          <p:cNvSpPr/>
          <p:nvPr/>
        </p:nvSpPr>
        <p:spPr>
          <a:xfrm>
            <a:off x="7541687" y="5121395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語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837A81-46E4-4E98-9273-4E777CF7E4EB}"/>
              </a:ext>
            </a:extLst>
          </p:cNvPr>
          <p:cNvSpPr/>
          <p:nvPr/>
        </p:nvSpPr>
        <p:spPr>
          <a:xfrm>
            <a:off x="8084057" y="5121394"/>
            <a:ext cx="463178" cy="3653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/>
              <a:t>MASK</a:t>
            </a:r>
            <a:endParaRPr lang="zh-TW" altLang="en-US" sz="9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5D1586-C195-4E21-80CA-E32F18EC504D}"/>
              </a:ext>
            </a:extLst>
          </p:cNvPr>
          <p:cNvSpPr/>
          <p:nvPr/>
        </p:nvSpPr>
        <p:spPr>
          <a:xfrm>
            <a:off x="8626427" y="5121393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模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B6970C-7457-4571-9782-D8B3244087FF}"/>
              </a:ext>
            </a:extLst>
          </p:cNvPr>
          <p:cNvSpPr/>
          <p:nvPr/>
        </p:nvSpPr>
        <p:spPr>
          <a:xfrm>
            <a:off x="9168797" y="5121393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54BA2B-D239-4E7A-A13D-BD9D6AFAB1C5}"/>
              </a:ext>
            </a:extLst>
          </p:cNvPr>
          <p:cNvSpPr txBox="1"/>
          <p:nvPr/>
        </p:nvSpPr>
        <p:spPr>
          <a:xfrm>
            <a:off x="7558152" y="258645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P(x3|x1,2,4,5)</a:t>
            </a:r>
            <a:endParaRPr lang="zh-TW" altLang="en-US" b="1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715F7BC-C805-4E17-B24E-B3BAF5A30C0D}"/>
              </a:ext>
            </a:extLst>
          </p:cNvPr>
          <p:cNvSpPr/>
          <p:nvPr/>
        </p:nvSpPr>
        <p:spPr>
          <a:xfrm>
            <a:off x="6999317" y="5823906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大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C41C3E9-6C80-46E8-A705-0A496850E90A}"/>
              </a:ext>
            </a:extLst>
          </p:cNvPr>
          <p:cNvSpPr/>
          <p:nvPr/>
        </p:nvSpPr>
        <p:spPr>
          <a:xfrm>
            <a:off x="7541687" y="5823906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語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80F4F33-891D-4BC8-AF0D-4506431077AA}"/>
              </a:ext>
            </a:extLst>
          </p:cNvPr>
          <p:cNvSpPr/>
          <p:nvPr/>
        </p:nvSpPr>
        <p:spPr>
          <a:xfrm>
            <a:off x="8084057" y="5823905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言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0C46854-EF80-4B6C-801A-D42355586548}"/>
              </a:ext>
            </a:extLst>
          </p:cNvPr>
          <p:cNvSpPr/>
          <p:nvPr/>
        </p:nvSpPr>
        <p:spPr>
          <a:xfrm>
            <a:off x="8626427" y="5823904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模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F305674-A51C-4397-A995-68BB56EA4389}"/>
              </a:ext>
            </a:extLst>
          </p:cNvPr>
          <p:cNvSpPr/>
          <p:nvPr/>
        </p:nvSpPr>
        <p:spPr>
          <a:xfrm>
            <a:off x="9168797" y="5823904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型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FB8DA63-ED35-4555-855C-DF1DEF2F117C}"/>
              </a:ext>
            </a:extLst>
          </p:cNvPr>
          <p:cNvSpPr txBox="1"/>
          <p:nvPr/>
        </p:nvSpPr>
        <p:spPr>
          <a:xfrm>
            <a:off x="5856926" y="5108804"/>
            <a:ext cx="117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訓練句子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A8A3286-B721-43E5-A13D-9544BF25D1FC}"/>
              </a:ext>
            </a:extLst>
          </p:cNvPr>
          <p:cNvSpPr txBox="1"/>
          <p:nvPr/>
        </p:nvSpPr>
        <p:spPr>
          <a:xfrm>
            <a:off x="5838483" y="5796594"/>
            <a:ext cx="11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真實答案</a:t>
            </a: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DB0889CD-65F1-4BA4-9688-AFB0530266E6}"/>
              </a:ext>
            </a:extLst>
          </p:cNvPr>
          <p:cNvCxnSpPr>
            <a:cxnSpLocks/>
          </p:cNvCxnSpPr>
          <p:nvPr/>
        </p:nvCxnSpPr>
        <p:spPr>
          <a:xfrm flipV="1">
            <a:off x="7249349" y="4740343"/>
            <a:ext cx="1" cy="390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FCC53974-0522-49F6-A0A1-9443B27B05C4}"/>
              </a:ext>
            </a:extLst>
          </p:cNvPr>
          <p:cNvCxnSpPr>
            <a:cxnSpLocks/>
          </p:cNvCxnSpPr>
          <p:nvPr/>
        </p:nvCxnSpPr>
        <p:spPr>
          <a:xfrm flipV="1">
            <a:off x="7775164" y="4729681"/>
            <a:ext cx="1" cy="390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599E515E-E867-4EC7-837F-B0B2D862752E}"/>
              </a:ext>
            </a:extLst>
          </p:cNvPr>
          <p:cNvCxnSpPr>
            <a:cxnSpLocks/>
          </p:cNvCxnSpPr>
          <p:nvPr/>
        </p:nvCxnSpPr>
        <p:spPr>
          <a:xfrm flipV="1">
            <a:off x="8303234" y="4729681"/>
            <a:ext cx="1" cy="390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1BE7D762-42D5-49A9-AB59-914C66D3CF02}"/>
              </a:ext>
            </a:extLst>
          </p:cNvPr>
          <p:cNvCxnSpPr>
            <a:cxnSpLocks/>
          </p:cNvCxnSpPr>
          <p:nvPr/>
        </p:nvCxnSpPr>
        <p:spPr>
          <a:xfrm flipV="1">
            <a:off x="8829048" y="4729681"/>
            <a:ext cx="1" cy="390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2E5F18F-D76C-463E-B3B2-E8EC8C336864}"/>
              </a:ext>
            </a:extLst>
          </p:cNvPr>
          <p:cNvCxnSpPr>
            <a:cxnSpLocks/>
          </p:cNvCxnSpPr>
          <p:nvPr/>
        </p:nvCxnSpPr>
        <p:spPr>
          <a:xfrm flipV="1">
            <a:off x="9359900" y="4729681"/>
            <a:ext cx="1" cy="390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19A6E50-7F12-4852-BA5A-E2444B0B7177}"/>
              </a:ext>
            </a:extLst>
          </p:cNvPr>
          <p:cNvCxnSpPr>
            <a:cxnSpLocks/>
          </p:cNvCxnSpPr>
          <p:nvPr/>
        </p:nvCxnSpPr>
        <p:spPr>
          <a:xfrm flipV="1">
            <a:off x="8303233" y="2968378"/>
            <a:ext cx="1" cy="390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3BC83A14-EB94-41E8-85A7-5EF0BE423825}"/>
              </a:ext>
            </a:extLst>
          </p:cNvPr>
          <p:cNvGrpSpPr/>
          <p:nvPr/>
        </p:nvGrpSpPr>
        <p:grpSpPr>
          <a:xfrm>
            <a:off x="9575469" y="2130774"/>
            <a:ext cx="2266612" cy="1406716"/>
            <a:chOff x="9168797" y="2088523"/>
            <a:chExt cx="2633562" cy="163445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2852B0B-028B-413A-B76A-E810BFCE4A45}"/>
                </a:ext>
              </a:extLst>
            </p:cNvPr>
            <p:cNvSpPr/>
            <p:nvPr/>
          </p:nvSpPr>
          <p:spPr>
            <a:xfrm>
              <a:off x="9247661" y="2555150"/>
              <a:ext cx="273406" cy="656440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愛</a:t>
              </a:r>
            </a:p>
          </p:txBody>
        </p: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5069B7F-696F-4FB4-BA5D-4A7FAB32A558}"/>
                </a:ext>
              </a:extLst>
            </p:cNvPr>
            <p:cNvCxnSpPr/>
            <p:nvPr/>
          </p:nvCxnSpPr>
          <p:spPr>
            <a:xfrm>
              <a:off x="9168797" y="3184677"/>
              <a:ext cx="2633562" cy="0"/>
            </a:xfrm>
            <a:prstGeom prst="line">
              <a:avLst/>
            </a:prstGeom>
            <a:ln w="381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158C2B7-A825-43A3-A36F-5F8A15E80564}"/>
                </a:ext>
              </a:extLst>
            </p:cNvPr>
            <p:cNvSpPr/>
            <p:nvPr/>
          </p:nvSpPr>
          <p:spPr>
            <a:xfrm>
              <a:off x="9663833" y="2239586"/>
              <a:ext cx="273406" cy="929832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天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E37D680A-B439-4ECA-87C6-FA8F8489F66D}"/>
                </a:ext>
              </a:extLst>
            </p:cNvPr>
            <p:cNvSpPr/>
            <p:nvPr/>
          </p:nvSpPr>
          <p:spPr>
            <a:xfrm>
              <a:off x="10527883" y="2088523"/>
              <a:ext cx="273406" cy="1083563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言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42C3B1F-F6DE-4082-A2AB-B118E398C9E9}"/>
                </a:ext>
              </a:extLst>
            </p:cNvPr>
            <p:cNvSpPr/>
            <p:nvPr/>
          </p:nvSpPr>
          <p:spPr>
            <a:xfrm>
              <a:off x="10971409" y="2595036"/>
              <a:ext cx="273406" cy="56641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狗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7F6B220-3F41-46A6-BBAE-4295E9C34DC1}"/>
                </a:ext>
              </a:extLst>
            </p:cNvPr>
            <p:cNvSpPr/>
            <p:nvPr/>
          </p:nvSpPr>
          <p:spPr>
            <a:xfrm>
              <a:off x="11473759" y="2595036"/>
              <a:ext cx="273406" cy="56641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我</a:t>
              </a: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3DA487A1-A1E8-430C-B0F8-71FEEBD919DC}"/>
                </a:ext>
              </a:extLst>
            </p:cNvPr>
            <p:cNvSpPr txBox="1"/>
            <p:nvPr/>
          </p:nvSpPr>
          <p:spPr>
            <a:xfrm>
              <a:off x="10000956" y="2693578"/>
              <a:ext cx="475314" cy="42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….</a:t>
              </a:r>
              <a:endParaRPr lang="zh-TW" altLang="en-US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C57951D7-7B49-4354-898A-6202D22E8FC1}"/>
                </a:ext>
              </a:extLst>
            </p:cNvPr>
            <p:cNvSpPr txBox="1"/>
            <p:nvPr/>
          </p:nvSpPr>
          <p:spPr>
            <a:xfrm>
              <a:off x="10089301" y="3293853"/>
              <a:ext cx="1019170" cy="42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/>
                <a:t>字彙集</a:t>
              </a:r>
            </a:p>
          </p:txBody>
        </p: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666CCD3-C7FD-4536-93EA-E204610584AA}"/>
              </a:ext>
            </a:extLst>
          </p:cNvPr>
          <p:cNvSpPr txBox="1"/>
          <p:nvPr/>
        </p:nvSpPr>
        <p:spPr>
          <a:xfrm>
            <a:off x="6233083" y="1544070"/>
            <a:ext cx="5272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遮罩式 </a:t>
            </a:r>
            <a:r>
              <a:rPr lang="en-US" altLang="zh-TW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(Masked Language Models, MLMs):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根據遮罩做克漏字預測</a:t>
            </a:r>
            <a:endParaRPr lang="en-US" altLang="zh-TW" sz="1600" b="1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(BERT </a:t>
            </a:r>
            <a:r>
              <a:rPr lang="zh-TW" altLang="en-US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系列</a:t>
            </a:r>
            <a:r>
              <a:rPr lang="en-US" altLang="zh-TW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BERT, </a:t>
            </a:r>
            <a:r>
              <a:rPr lang="en-US" altLang="zh-TW" sz="1600" b="1" dirty="0" err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RoBERTa</a:t>
            </a:r>
            <a:r>
              <a:rPr lang="en-US" altLang="zh-TW" sz="16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ALBERT..)</a:t>
            </a:r>
            <a:endParaRPr lang="en-US" altLang="zh-TW" sz="1600" b="1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59BF03A-E23B-4A6C-893A-EBC85ACDEFB7}"/>
              </a:ext>
            </a:extLst>
          </p:cNvPr>
          <p:cNvSpPr/>
          <p:nvPr/>
        </p:nvSpPr>
        <p:spPr>
          <a:xfrm>
            <a:off x="1644647" y="3328139"/>
            <a:ext cx="2881999" cy="1365731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ALMs</a:t>
            </a:r>
          </a:p>
          <a:p>
            <a:pPr algn="ctr"/>
            <a:r>
              <a:rPr lang="en-US" altLang="zh-TW" sz="2000" dirty="0"/>
              <a:t>Transformer-based</a:t>
            </a:r>
            <a:endParaRPr lang="zh-TW" altLang="en-US" sz="20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5E4A0E6-AC60-4DEB-A8C8-D2EAAC4221A5}"/>
              </a:ext>
            </a:extLst>
          </p:cNvPr>
          <p:cNvSpPr/>
          <p:nvPr/>
        </p:nvSpPr>
        <p:spPr>
          <a:xfrm>
            <a:off x="1769318" y="5087513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今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3F27744-B97F-4AC3-B914-FE47D959CE95}"/>
              </a:ext>
            </a:extLst>
          </p:cNvPr>
          <p:cNvSpPr/>
          <p:nvPr/>
        </p:nvSpPr>
        <p:spPr>
          <a:xfrm>
            <a:off x="2311688" y="5087513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天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B6CFD33-81D1-4CF1-BD4C-F04F7A0357E2}"/>
              </a:ext>
            </a:extLst>
          </p:cNvPr>
          <p:cNvSpPr/>
          <p:nvPr/>
        </p:nvSpPr>
        <p:spPr>
          <a:xfrm>
            <a:off x="2854058" y="5087512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好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4A00E1A-B7BB-4FB5-91D7-D3479D55ABE2}"/>
              </a:ext>
            </a:extLst>
          </p:cNvPr>
          <p:cNvSpPr/>
          <p:nvPr/>
        </p:nvSpPr>
        <p:spPr>
          <a:xfrm>
            <a:off x="3396428" y="5087511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天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3DC65CD8-C9B5-4378-B38B-BD55DF94F109}"/>
              </a:ext>
            </a:extLst>
          </p:cNvPr>
          <p:cNvSpPr txBox="1"/>
          <p:nvPr/>
        </p:nvSpPr>
        <p:spPr>
          <a:xfrm>
            <a:off x="2834483" y="2605571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P(x5|x1,2,3,4)</a:t>
            </a:r>
            <a:endParaRPr lang="zh-TW" altLang="en-US" b="1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2D3CE1B-EB53-4111-9A7E-1B76F5B59845}"/>
              </a:ext>
            </a:extLst>
          </p:cNvPr>
          <p:cNvSpPr/>
          <p:nvPr/>
        </p:nvSpPr>
        <p:spPr>
          <a:xfrm>
            <a:off x="1769318" y="5790024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今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83BBC51-29C1-4E7F-ABF8-C5A41CA27C5A}"/>
              </a:ext>
            </a:extLst>
          </p:cNvPr>
          <p:cNvSpPr/>
          <p:nvPr/>
        </p:nvSpPr>
        <p:spPr>
          <a:xfrm>
            <a:off x="2311688" y="5790024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天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E78EDC9-F806-41ED-87EA-84CC83209170}"/>
              </a:ext>
            </a:extLst>
          </p:cNvPr>
          <p:cNvSpPr/>
          <p:nvPr/>
        </p:nvSpPr>
        <p:spPr>
          <a:xfrm>
            <a:off x="2854058" y="5790023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好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B293E6F-0695-4CCE-A706-4EF0D7E5F1B1}"/>
              </a:ext>
            </a:extLst>
          </p:cNvPr>
          <p:cNvSpPr/>
          <p:nvPr/>
        </p:nvSpPr>
        <p:spPr>
          <a:xfrm>
            <a:off x="3396428" y="5790022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天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35B5BD51-6F33-439B-A382-E292480F8682}"/>
              </a:ext>
            </a:extLst>
          </p:cNvPr>
          <p:cNvSpPr/>
          <p:nvPr/>
        </p:nvSpPr>
        <p:spPr>
          <a:xfrm>
            <a:off x="3938798" y="5790022"/>
            <a:ext cx="463178" cy="3653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氣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CA58E030-BFDC-400B-888B-F7E362872316}"/>
              </a:ext>
            </a:extLst>
          </p:cNvPr>
          <p:cNvSpPr txBox="1"/>
          <p:nvPr/>
        </p:nvSpPr>
        <p:spPr>
          <a:xfrm>
            <a:off x="626927" y="5074922"/>
            <a:ext cx="117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訓練句子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3748979C-9579-430B-B4BD-BB50ED617649}"/>
              </a:ext>
            </a:extLst>
          </p:cNvPr>
          <p:cNvSpPr txBox="1"/>
          <p:nvPr/>
        </p:nvSpPr>
        <p:spPr>
          <a:xfrm>
            <a:off x="608484" y="5762712"/>
            <a:ext cx="11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收集文本</a:t>
            </a: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27CF374D-8F17-4CD2-A20B-55ED91F908F8}"/>
              </a:ext>
            </a:extLst>
          </p:cNvPr>
          <p:cNvCxnSpPr>
            <a:cxnSpLocks/>
          </p:cNvCxnSpPr>
          <p:nvPr/>
        </p:nvCxnSpPr>
        <p:spPr>
          <a:xfrm flipV="1">
            <a:off x="2019350" y="4706461"/>
            <a:ext cx="1" cy="390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679B3075-6D3B-4E10-B9F0-3C3777E4A50E}"/>
              </a:ext>
            </a:extLst>
          </p:cNvPr>
          <p:cNvCxnSpPr>
            <a:cxnSpLocks/>
          </p:cNvCxnSpPr>
          <p:nvPr/>
        </p:nvCxnSpPr>
        <p:spPr>
          <a:xfrm flipV="1">
            <a:off x="2545165" y="4695799"/>
            <a:ext cx="1" cy="390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43271175-E2C1-45A3-8D3E-526417A58D28}"/>
              </a:ext>
            </a:extLst>
          </p:cNvPr>
          <p:cNvCxnSpPr>
            <a:cxnSpLocks/>
          </p:cNvCxnSpPr>
          <p:nvPr/>
        </p:nvCxnSpPr>
        <p:spPr>
          <a:xfrm flipV="1">
            <a:off x="3073235" y="4695799"/>
            <a:ext cx="1" cy="390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E4C29242-0E1B-4F54-AD92-53CEF3BC6636}"/>
              </a:ext>
            </a:extLst>
          </p:cNvPr>
          <p:cNvCxnSpPr>
            <a:cxnSpLocks/>
          </p:cNvCxnSpPr>
          <p:nvPr/>
        </p:nvCxnSpPr>
        <p:spPr>
          <a:xfrm flipV="1">
            <a:off x="3599049" y="4695799"/>
            <a:ext cx="1" cy="390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953C8E05-B98B-4754-8E45-2F2B440D8302}"/>
              </a:ext>
            </a:extLst>
          </p:cNvPr>
          <p:cNvSpPr/>
          <p:nvPr/>
        </p:nvSpPr>
        <p:spPr>
          <a:xfrm>
            <a:off x="4554544" y="2604229"/>
            <a:ext cx="213651" cy="5129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消</a:t>
            </a:r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9466A338-6879-4A41-A83B-76FD18D0F741}"/>
              </a:ext>
            </a:extLst>
          </p:cNvPr>
          <p:cNvCxnSpPr>
            <a:cxnSpLocks/>
          </p:cNvCxnSpPr>
          <p:nvPr/>
        </p:nvCxnSpPr>
        <p:spPr>
          <a:xfrm flipH="1" flipV="1">
            <a:off x="4121037" y="2955787"/>
            <a:ext cx="1" cy="388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E3795D3D-986B-4DC6-91A8-E2EBD7E9FA04}"/>
              </a:ext>
            </a:extLst>
          </p:cNvPr>
          <p:cNvCxnSpPr/>
          <p:nvPr/>
        </p:nvCxnSpPr>
        <p:spPr>
          <a:xfrm>
            <a:off x="4492915" y="3096169"/>
            <a:ext cx="2057981" cy="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0C7515B1-8A3E-4EC2-8DD3-12ED4F20D392}"/>
              </a:ext>
            </a:extLst>
          </p:cNvPr>
          <p:cNvSpPr/>
          <p:nvPr/>
        </p:nvSpPr>
        <p:spPr>
          <a:xfrm>
            <a:off x="4879759" y="2357633"/>
            <a:ext cx="213651" cy="726612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胖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E46E1BB7-970C-49EA-A2E8-AB26F5DDD868}"/>
              </a:ext>
            </a:extLst>
          </p:cNvPr>
          <p:cNvSpPr/>
          <p:nvPr/>
        </p:nvSpPr>
        <p:spPr>
          <a:xfrm>
            <a:off x="5554965" y="2239586"/>
            <a:ext cx="213651" cy="846744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好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226D385D-41E9-46D2-9EC8-49E7044CEA53}"/>
              </a:ext>
            </a:extLst>
          </p:cNvPr>
          <p:cNvSpPr/>
          <p:nvPr/>
        </p:nvSpPr>
        <p:spPr>
          <a:xfrm>
            <a:off x="5901556" y="2635397"/>
            <a:ext cx="213651" cy="442623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器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94FC3050-5002-4EE7-ACFA-3F869DDFEDC7}"/>
              </a:ext>
            </a:extLst>
          </p:cNvPr>
          <p:cNvSpPr/>
          <p:nvPr/>
        </p:nvSpPr>
        <p:spPr>
          <a:xfrm>
            <a:off x="6294114" y="2635397"/>
            <a:ext cx="213651" cy="442623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矮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2FF6692E-EBB3-4CA0-AE30-0704ACBF94F4}"/>
              </a:ext>
            </a:extLst>
          </p:cNvPr>
          <p:cNvSpPr txBox="1"/>
          <p:nvPr/>
        </p:nvSpPr>
        <p:spPr>
          <a:xfrm>
            <a:off x="5143201" y="271240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….</a:t>
            </a:r>
            <a:endParaRPr lang="zh-TW" altLang="en-US" b="1" dirty="0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4DF89CAD-47C1-4ACE-A13B-43043BBE8F0F}"/>
              </a:ext>
            </a:extLst>
          </p:cNvPr>
          <p:cNvSpPr txBox="1"/>
          <p:nvPr/>
        </p:nvSpPr>
        <p:spPr>
          <a:xfrm>
            <a:off x="5212238" y="3181484"/>
            <a:ext cx="685454" cy="28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字彙集</a:t>
            </a:r>
          </a:p>
        </p:txBody>
      </p:sp>
    </p:spTree>
    <p:extLst>
      <p:ext uri="{BB962C8B-B14F-4D97-AF65-F5344CB8AC3E}">
        <p14:creationId xmlns:p14="http://schemas.microsoft.com/office/powerpoint/2010/main" val="73096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303290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預訓練語言模型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81365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Transformer-based PLM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3248FF-910F-4518-97C6-8D08D39CF26A}"/>
              </a:ext>
            </a:extLst>
          </p:cNvPr>
          <p:cNvSpPr txBox="1"/>
          <p:nvPr/>
        </p:nvSpPr>
        <p:spPr>
          <a:xfrm>
            <a:off x="584874" y="1556079"/>
            <a:ext cx="52720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</a:t>
            </a:r>
            <a:r>
              <a:rPr lang="en-US" altLang="zh-TW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透過大量文本訓練的語言模型</a:t>
            </a:r>
            <a:endParaRPr lang="en-US" altLang="zh-TW" sz="1600" b="1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Multi transformer layers staking architecture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BD7BC24-720C-472A-A1B6-1F0371495E84}"/>
              </a:ext>
            </a:extLst>
          </p:cNvPr>
          <p:cNvSpPr/>
          <p:nvPr/>
        </p:nvSpPr>
        <p:spPr>
          <a:xfrm>
            <a:off x="1381430" y="3272153"/>
            <a:ext cx="398946" cy="314702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今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6DA01AD-C33B-45BC-82CE-2F97AA4EE000}"/>
              </a:ext>
            </a:extLst>
          </p:cNvPr>
          <p:cNvSpPr/>
          <p:nvPr/>
        </p:nvSpPr>
        <p:spPr>
          <a:xfrm>
            <a:off x="1381430" y="3680326"/>
            <a:ext cx="398946" cy="314702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天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75AA897-9B30-490C-A43F-55F2D930D036}"/>
              </a:ext>
            </a:extLst>
          </p:cNvPr>
          <p:cNvSpPr/>
          <p:nvPr/>
        </p:nvSpPr>
        <p:spPr>
          <a:xfrm>
            <a:off x="1381430" y="4106815"/>
            <a:ext cx="398946" cy="314702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好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25B99E6B-E0DF-48FA-A340-730D0FB0ADA9}"/>
              </a:ext>
            </a:extLst>
          </p:cNvPr>
          <p:cNvSpPr/>
          <p:nvPr/>
        </p:nvSpPr>
        <p:spPr>
          <a:xfrm>
            <a:off x="1381430" y="4520162"/>
            <a:ext cx="398946" cy="314702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天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92E441-41D6-4A9A-B14E-7934246BFDF1}"/>
              </a:ext>
            </a:extLst>
          </p:cNvPr>
          <p:cNvSpPr txBox="1"/>
          <p:nvPr/>
        </p:nvSpPr>
        <p:spPr>
          <a:xfrm>
            <a:off x="1466617" y="4876330"/>
            <a:ext cx="208762" cy="795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9FFCFCE-BE4E-4FD4-A0A1-12218599FF02}"/>
              </a:ext>
            </a:extLst>
          </p:cNvPr>
          <p:cNvSpPr/>
          <p:nvPr/>
        </p:nvSpPr>
        <p:spPr>
          <a:xfrm>
            <a:off x="2114259" y="2726958"/>
            <a:ext cx="948767" cy="2201358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Embedding Layer</a:t>
            </a:r>
            <a:endParaRPr lang="zh-TW" altLang="en-US" sz="20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F070750C-8DEE-48A0-A1D4-14F8C7D0C70F}"/>
              </a:ext>
            </a:extLst>
          </p:cNvPr>
          <p:cNvSpPr/>
          <p:nvPr/>
        </p:nvSpPr>
        <p:spPr>
          <a:xfrm>
            <a:off x="4687677" y="2726957"/>
            <a:ext cx="556589" cy="220135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Transformer Layer 1</a:t>
            </a:r>
            <a:endParaRPr lang="zh-TW" altLang="en-US" sz="2000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1DB2B99B-2012-4806-8741-B098D0BFAAE9}"/>
              </a:ext>
            </a:extLst>
          </p:cNvPr>
          <p:cNvSpPr/>
          <p:nvPr/>
        </p:nvSpPr>
        <p:spPr>
          <a:xfrm>
            <a:off x="3386257" y="2835625"/>
            <a:ext cx="948767" cy="314702"/>
          </a:xfrm>
          <a:prstGeom prst="rect">
            <a:avLst/>
          </a:prstGeom>
          <a:solidFill>
            <a:srgbClr val="8497B0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075C7B8D-AD67-4C98-9563-60FB18C34E96}"/>
              </a:ext>
            </a:extLst>
          </p:cNvPr>
          <p:cNvSpPr/>
          <p:nvPr/>
        </p:nvSpPr>
        <p:spPr>
          <a:xfrm>
            <a:off x="3386256" y="3243797"/>
            <a:ext cx="948767" cy="314702"/>
          </a:xfrm>
          <a:prstGeom prst="rect">
            <a:avLst/>
          </a:prstGeom>
          <a:solidFill>
            <a:srgbClr val="8497B0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4E59D32-352B-45CF-BB7C-A984726101CF}"/>
              </a:ext>
            </a:extLst>
          </p:cNvPr>
          <p:cNvSpPr/>
          <p:nvPr/>
        </p:nvSpPr>
        <p:spPr>
          <a:xfrm>
            <a:off x="3386256" y="3670287"/>
            <a:ext cx="948767" cy="314702"/>
          </a:xfrm>
          <a:prstGeom prst="rect">
            <a:avLst/>
          </a:prstGeom>
          <a:solidFill>
            <a:srgbClr val="8497B0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502B76F8-093F-4277-B5E7-1D8025B24DEE}"/>
              </a:ext>
            </a:extLst>
          </p:cNvPr>
          <p:cNvSpPr/>
          <p:nvPr/>
        </p:nvSpPr>
        <p:spPr>
          <a:xfrm>
            <a:off x="3386256" y="4083633"/>
            <a:ext cx="948767" cy="314702"/>
          </a:xfrm>
          <a:prstGeom prst="rect">
            <a:avLst/>
          </a:prstGeom>
          <a:solidFill>
            <a:srgbClr val="8497B0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7362E7D8-B381-4D66-9B2E-311E6485E035}"/>
              </a:ext>
            </a:extLst>
          </p:cNvPr>
          <p:cNvSpPr/>
          <p:nvPr/>
        </p:nvSpPr>
        <p:spPr>
          <a:xfrm>
            <a:off x="3386256" y="4496980"/>
            <a:ext cx="948767" cy="314702"/>
          </a:xfrm>
          <a:prstGeom prst="rect">
            <a:avLst/>
          </a:prstGeom>
          <a:solidFill>
            <a:srgbClr val="8497B0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66F114D-189E-45C7-A86A-A185A581C455}"/>
              </a:ext>
            </a:extLst>
          </p:cNvPr>
          <p:cNvCxnSpPr/>
          <p:nvPr/>
        </p:nvCxnSpPr>
        <p:spPr>
          <a:xfrm>
            <a:off x="3063026" y="2992976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AF455EF5-FFFA-4161-8B65-1FF587894AB2}"/>
              </a:ext>
            </a:extLst>
          </p:cNvPr>
          <p:cNvCxnSpPr/>
          <p:nvPr/>
        </p:nvCxnSpPr>
        <p:spPr>
          <a:xfrm>
            <a:off x="3063026" y="3382194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FD750223-84C1-48A9-A3D5-910447FC08A4}"/>
              </a:ext>
            </a:extLst>
          </p:cNvPr>
          <p:cNvCxnSpPr/>
          <p:nvPr/>
        </p:nvCxnSpPr>
        <p:spPr>
          <a:xfrm>
            <a:off x="3063025" y="3827635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FB85B08-42CE-4B7F-B205-3ACA0EDE93CB}"/>
              </a:ext>
            </a:extLst>
          </p:cNvPr>
          <p:cNvCxnSpPr/>
          <p:nvPr/>
        </p:nvCxnSpPr>
        <p:spPr>
          <a:xfrm>
            <a:off x="3063024" y="4237678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E01BACB6-560E-46A5-833D-C0609B4A8567}"/>
              </a:ext>
            </a:extLst>
          </p:cNvPr>
          <p:cNvCxnSpPr/>
          <p:nvPr/>
        </p:nvCxnSpPr>
        <p:spPr>
          <a:xfrm>
            <a:off x="3054021" y="4654331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907B5F72-FEBF-4D54-B5A0-448CB8DE2204}"/>
              </a:ext>
            </a:extLst>
          </p:cNvPr>
          <p:cNvCxnSpPr/>
          <p:nvPr/>
        </p:nvCxnSpPr>
        <p:spPr>
          <a:xfrm>
            <a:off x="4469515" y="2992976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D4148CEE-518A-4DA0-9899-615F8105DD33}"/>
              </a:ext>
            </a:extLst>
          </p:cNvPr>
          <p:cNvCxnSpPr/>
          <p:nvPr/>
        </p:nvCxnSpPr>
        <p:spPr>
          <a:xfrm>
            <a:off x="4469515" y="3377616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D6A2270-68C6-4D22-AE64-4F6D904044CD}"/>
              </a:ext>
            </a:extLst>
          </p:cNvPr>
          <p:cNvCxnSpPr/>
          <p:nvPr/>
        </p:nvCxnSpPr>
        <p:spPr>
          <a:xfrm>
            <a:off x="4469514" y="3827635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1E8BDCD4-0A2E-4495-B013-C88BDA116752}"/>
              </a:ext>
            </a:extLst>
          </p:cNvPr>
          <p:cNvCxnSpPr/>
          <p:nvPr/>
        </p:nvCxnSpPr>
        <p:spPr>
          <a:xfrm>
            <a:off x="4484133" y="4237678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57DDE6FB-ABDD-4F92-A769-0F31BC1EC1D2}"/>
              </a:ext>
            </a:extLst>
          </p:cNvPr>
          <p:cNvCxnSpPr/>
          <p:nvPr/>
        </p:nvCxnSpPr>
        <p:spPr>
          <a:xfrm>
            <a:off x="4469514" y="4639797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730DC0E0-10B8-4FC1-ABAD-D09E2127A364}"/>
              </a:ext>
            </a:extLst>
          </p:cNvPr>
          <p:cNvSpPr/>
          <p:nvPr/>
        </p:nvSpPr>
        <p:spPr>
          <a:xfrm>
            <a:off x="5551658" y="2835624"/>
            <a:ext cx="948767" cy="314702"/>
          </a:xfrm>
          <a:prstGeom prst="rect">
            <a:avLst/>
          </a:prstGeom>
          <a:solidFill>
            <a:srgbClr val="758AA7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59971A9A-3F8B-4D56-B38E-E7F37E7B07F7}"/>
              </a:ext>
            </a:extLst>
          </p:cNvPr>
          <p:cNvSpPr/>
          <p:nvPr/>
        </p:nvSpPr>
        <p:spPr>
          <a:xfrm>
            <a:off x="5551657" y="3243796"/>
            <a:ext cx="948767" cy="314702"/>
          </a:xfrm>
          <a:prstGeom prst="rect">
            <a:avLst/>
          </a:prstGeom>
          <a:solidFill>
            <a:srgbClr val="758AA7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F268DA06-48F5-45A6-B72A-CEC2117D4853}"/>
              </a:ext>
            </a:extLst>
          </p:cNvPr>
          <p:cNvSpPr/>
          <p:nvPr/>
        </p:nvSpPr>
        <p:spPr>
          <a:xfrm>
            <a:off x="5551657" y="3670286"/>
            <a:ext cx="948767" cy="314702"/>
          </a:xfrm>
          <a:prstGeom prst="rect">
            <a:avLst/>
          </a:prstGeom>
          <a:solidFill>
            <a:srgbClr val="758AA7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9D8B3214-40EB-4C22-AC1A-7A650F43BACD}"/>
              </a:ext>
            </a:extLst>
          </p:cNvPr>
          <p:cNvSpPr/>
          <p:nvPr/>
        </p:nvSpPr>
        <p:spPr>
          <a:xfrm>
            <a:off x="5551657" y="4083632"/>
            <a:ext cx="948767" cy="314702"/>
          </a:xfrm>
          <a:prstGeom prst="rect">
            <a:avLst/>
          </a:prstGeom>
          <a:solidFill>
            <a:srgbClr val="758AA7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57FAF682-A7A2-42BF-B392-0A340893E5EC}"/>
              </a:ext>
            </a:extLst>
          </p:cNvPr>
          <p:cNvSpPr/>
          <p:nvPr/>
        </p:nvSpPr>
        <p:spPr>
          <a:xfrm>
            <a:off x="5551657" y="4496979"/>
            <a:ext cx="948767" cy="314702"/>
          </a:xfrm>
          <a:prstGeom prst="rect">
            <a:avLst/>
          </a:prstGeom>
          <a:solidFill>
            <a:srgbClr val="758AA7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5A0E4012-709A-40A8-8DA0-4695015647D9}"/>
              </a:ext>
            </a:extLst>
          </p:cNvPr>
          <p:cNvCxnSpPr/>
          <p:nvPr/>
        </p:nvCxnSpPr>
        <p:spPr>
          <a:xfrm>
            <a:off x="5228427" y="2992975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EF069450-EF38-4DFF-A3AB-7AD8E46758CC}"/>
              </a:ext>
            </a:extLst>
          </p:cNvPr>
          <p:cNvCxnSpPr/>
          <p:nvPr/>
        </p:nvCxnSpPr>
        <p:spPr>
          <a:xfrm>
            <a:off x="5228427" y="3382193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7E364F7F-D8AE-4CE6-B250-60A6DB7376AE}"/>
              </a:ext>
            </a:extLst>
          </p:cNvPr>
          <p:cNvCxnSpPr/>
          <p:nvPr/>
        </p:nvCxnSpPr>
        <p:spPr>
          <a:xfrm>
            <a:off x="5228426" y="3827634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1EBF8615-12D2-48F8-ACCE-D83DBA43D592}"/>
              </a:ext>
            </a:extLst>
          </p:cNvPr>
          <p:cNvCxnSpPr/>
          <p:nvPr/>
        </p:nvCxnSpPr>
        <p:spPr>
          <a:xfrm>
            <a:off x="5228425" y="4237678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6D39F27E-0607-4232-BACD-2A3F37B57A0E}"/>
              </a:ext>
            </a:extLst>
          </p:cNvPr>
          <p:cNvCxnSpPr/>
          <p:nvPr/>
        </p:nvCxnSpPr>
        <p:spPr>
          <a:xfrm>
            <a:off x="5219422" y="4654330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>
            <a:extLst>
              <a:ext uri="{FF2B5EF4-FFF2-40B4-BE49-F238E27FC236}">
                <a16:creationId xmlns:a16="http://schemas.microsoft.com/office/drawing/2014/main" id="{18EFD6C4-2AE0-4942-9090-BEA926730805}"/>
              </a:ext>
            </a:extLst>
          </p:cNvPr>
          <p:cNvSpPr/>
          <p:nvPr/>
        </p:nvSpPr>
        <p:spPr>
          <a:xfrm>
            <a:off x="6810684" y="2726955"/>
            <a:ext cx="556589" cy="220135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Transformer Layer 2</a:t>
            </a:r>
            <a:endParaRPr lang="zh-TW" altLang="en-US" sz="2000" dirty="0"/>
          </a:p>
        </p:txBody>
      </p: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BE64C8D5-36FC-4F38-83B6-0F85A18EA07D}"/>
              </a:ext>
            </a:extLst>
          </p:cNvPr>
          <p:cNvCxnSpPr/>
          <p:nvPr/>
        </p:nvCxnSpPr>
        <p:spPr>
          <a:xfrm>
            <a:off x="6592522" y="2992973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B00F554-3FF6-4F9C-957B-86CCE690016C}"/>
              </a:ext>
            </a:extLst>
          </p:cNvPr>
          <p:cNvCxnSpPr/>
          <p:nvPr/>
        </p:nvCxnSpPr>
        <p:spPr>
          <a:xfrm>
            <a:off x="6592522" y="3377614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20396E8-3534-4608-B331-96D3016E0820}"/>
              </a:ext>
            </a:extLst>
          </p:cNvPr>
          <p:cNvCxnSpPr/>
          <p:nvPr/>
        </p:nvCxnSpPr>
        <p:spPr>
          <a:xfrm>
            <a:off x="6592522" y="3827633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4C78B31B-6537-4F00-8764-A7B2DDD43135}"/>
              </a:ext>
            </a:extLst>
          </p:cNvPr>
          <p:cNvCxnSpPr/>
          <p:nvPr/>
        </p:nvCxnSpPr>
        <p:spPr>
          <a:xfrm>
            <a:off x="6607140" y="4237676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DD8BAA5-B7EA-4E38-9944-248153934DB3}"/>
              </a:ext>
            </a:extLst>
          </p:cNvPr>
          <p:cNvCxnSpPr/>
          <p:nvPr/>
        </p:nvCxnSpPr>
        <p:spPr>
          <a:xfrm>
            <a:off x="6592522" y="4639795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id="{5467073E-FD3A-4F8A-8793-11AD38DE7D84}"/>
              </a:ext>
            </a:extLst>
          </p:cNvPr>
          <p:cNvSpPr/>
          <p:nvPr/>
        </p:nvSpPr>
        <p:spPr>
          <a:xfrm>
            <a:off x="7677532" y="2731530"/>
            <a:ext cx="556589" cy="220135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Transformer Layer N</a:t>
            </a:r>
            <a:endParaRPr lang="zh-TW" altLang="en-US" sz="2000" dirty="0"/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711363DD-C1E2-4F6F-BEDE-6C3A10CED2AB}"/>
              </a:ext>
            </a:extLst>
          </p:cNvPr>
          <p:cNvSpPr txBox="1"/>
          <p:nvPr/>
        </p:nvSpPr>
        <p:spPr>
          <a:xfrm>
            <a:off x="7374272" y="3603774"/>
            <a:ext cx="303260" cy="27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….</a:t>
            </a:r>
            <a:endParaRPr lang="zh-TW" altLang="en-US" b="1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F756EA3D-1442-41EA-9B1D-28842224728F}"/>
              </a:ext>
            </a:extLst>
          </p:cNvPr>
          <p:cNvSpPr/>
          <p:nvPr/>
        </p:nvSpPr>
        <p:spPr>
          <a:xfrm>
            <a:off x="8590796" y="2835624"/>
            <a:ext cx="948767" cy="314702"/>
          </a:xfrm>
          <a:prstGeom prst="rect">
            <a:avLst/>
          </a:prstGeom>
          <a:solidFill>
            <a:srgbClr val="526680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4DA9509-5A45-4C39-9F90-67298DC10910}"/>
              </a:ext>
            </a:extLst>
          </p:cNvPr>
          <p:cNvSpPr/>
          <p:nvPr/>
        </p:nvSpPr>
        <p:spPr>
          <a:xfrm>
            <a:off x="8590795" y="3243796"/>
            <a:ext cx="948767" cy="314702"/>
          </a:xfrm>
          <a:prstGeom prst="rect">
            <a:avLst/>
          </a:prstGeom>
          <a:solidFill>
            <a:srgbClr val="526680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4EF2E11-EB18-4AE5-AB31-5B04C710F2B1}"/>
              </a:ext>
            </a:extLst>
          </p:cNvPr>
          <p:cNvSpPr/>
          <p:nvPr/>
        </p:nvSpPr>
        <p:spPr>
          <a:xfrm>
            <a:off x="8590795" y="3670286"/>
            <a:ext cx="948767" cy="314702"/>
          </a:xfrm>
          <a:prstGeom prst="rect">
            <a:avLst/>
          </a:prstGeom>
          <a:solidFill>
            <a:srgbClr val="526680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ED5311D-59B4-47AD-9728-01B6EA032090}"/>
              </a:ext>
            </a:extLst>
          </p:cNvPr>
          <p:cNvSpPr/>
          <p:nvPr/>
        </p:nvSpPr>
        <p:spPr>
          <a:xfrm>
            <a:off x="8590795" y="4083632"/>
            <a:ext cx="948767" cy="314702"/>
          </a:xfrm>
          <a:prstGeom prst="rect">
            <a:avLst/>
          </a:prstGeom>
          <a:solidFill>
            <a:srgbClr val="526680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42C0D5E2-918F-435C-B86A-10B86A807B56}"/>
              </a:ext>
            </a:extLst>
          </p:cNvPr>
          <p:cNvSpPr/>
          <p:nvPr/>
        </p:nvSpPr>
        <p:spPr>
          <a:xfrm>
            <a:off x="8590795" y="4496979"/>
            <a:ext cx="948767" cy="314702"/>
          </a:xfrm>
          <a:prstGeom prst="rect">
            <a:avLst/>
          </a:prstGeom>
          <a:solidFill>
            <a:srgbClr val="526680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93352617-0C5A-484E-A2AD-6D1C132B2DEF}"/>
              </a:ext>
            </a:extLst>
          </p:cNvPr>
          <p:cNvCxnSpPr/>
          <p:nvPr/>
        </p:nvCxnSpPr>
        <p:spPr>
          <a:xfrm>
            <a:off x="8267564" y="2992975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3C3D9EA8-CF73-4CF8-895D-AB4C14593C18}"/>
              </a:ext>
            </a:extLst>
          </p:cNvPr>
          <p:cNvCxnSpPr/>
          <p:nvPr/>
        </p:nvCxnSpPr>
        <p:spPr>
          <a:xfrm>
            <a:off x="8267564" y="3382193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7866464C-0063-411F-9D58-4198857A88F6}"/>
              </a:ext>
            </a:extLst>
          </p:cNvPr>
          <p:cNvCxnSpPr/>
          <p:nvPr/>
        </p:nvCxnSpPr>
        <p:spPr>
          <a:xfrm>
            <a:off x="8267563" y="3827634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>
            <a:extLst>
              <a:ext uri="{FF2B5EF4-FFF2-40B4-BE49-F238E27FC236}">
                <a16:creationId xmlns:a16="http://schemas.microsoft.com/office/drawing/2014/main" id="{2CA2A305-94D4-4708-85FB-8C818246A4AE}"/>
              </a:ext>
            </a:extLst>
          </p:cNvPr>
          <p:cNvCxnSpPr/>
          <p:nvPr/>
        </p:nvCxnSpPr>
        <p:spPr>
          <a:xfrm>
            <a:off x="8267562" y="4237678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9F080D0-D3C2-45FD-85A3-15026143A78E}"/>
              </a:ext>
            </a:extLst>
          </p:cNvPr>
          <p:cNvCxnSpPr/>
          <p:nvPr/>
        </p:nvCxnSpPr>
        <p:spPr>
          <a:xfrm>
            <a:off x="8258559" y="4654330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FFAF91B-ED8F-4658-8A40-92F0222B5AB4}"/>
              </a:ext>
            </a:extLst>
          </p:cNvPr>
          <p:cNvSpPr/>
          <p:nvPr/>
        </p:nvSpPr>
        <p:spPr>
          <a:xfrm>
            <a:off x="1212195" y="2485425"/>
            <a:ext cx="8663461" cy="32821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1462784-9570-4BCC-816B-A6DB88ABE6E6}"/>
              </a:ext>
            </a:extLst>
          </p:cNvPr>
          <p:cNvCxnSpPr>
            <a:cxnSpLocks/>
          </p:cNvCxnSpPr>
          <p:nvPr/>
        </p:nvCxnSpPr>
        <p:spPr>
          <a:xfrm>
            <a:off x="9588825" y="4654330"/>
            <a:ext cx="573661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C7C796D5-3ED2-474F-8F91-B7F0C2DBEF68}"/>
              </a:ext>
            </a:extLst>
          </p:cNvPr>
          <p:cNvSpPr/>
          <p:nvPr/>
        </p:nvSpPr>
        <p:spPr>
          <a:xfrm>
            <a:off x="10230498" y="3938071"/>
            <a:ext cx="490942" cy="1415381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dirty="0"/>
              <a:t>LM Head</a:t>
            </a:r>
            <a:endParaRPr lang="zh-TW" altLang="en-US" sz="2000" dirty="0"/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43653595-8C7A-4ECF-889B-DC62F5BD56B8}"/>
              </a:ext>
            </a:extLst>
          </p:cNvPr>
          <p:cNvSpPr txBox="1"/>
          <p:nvPr/>
        </p:nvSpPr>
        <p:spPr>
          <a:xfrm>
            <a:off x="9875655" y="5379269"/>
            <a:ext cx="1322991" cy="318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P(x5|x1,2,3,4)</a:t>
            </a:r>
            <a:endParaRPr lang="zh-TW" altLang="en-US" b="1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2C6EA7B-C77A-43A5-A7A2-78E596A6EF99}"/>
              </a:ext>
            </a:extLst>
          </p:cNvPr>
          <p:cNvSpPr/>
          <p:nvPr/>
        </p:nvSpPr>
        <p:spPr>
          <a:xfrm>
            <a:off x="1381430" y="2858806"/>
            <a:ext cx="398946" cy="314702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BOS</a:t>
            </a:r>
            <a:endParaRPr lang="zh-TW" altLang="en-US" sz="1200" dirty="0"/>
          </a:p>
        </p:txBody>
      </p: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2B70D8D8-A9F9-40BC-A381-FFEB2E900DA8}"/>
              </a:ext>
            </a:extLst>
          </p:cNvPr>
          <p:cNvCxnSpPr/>
          <p:nvPr/>
        </p:nvCxnSpPr>
        <p:spPr>
          <a:xfrm>
            <a:off x="1896097" y="2992973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1B4498C-A85B-4C3E-8E11-30415CD66197}"/>
              </a:ext>
            </a:extLst>
          </p:cNvPr>
          <p:cNvCxnSpPr/>
          <p:nvPr/>
        </p:nvCxnSpPr>
        <p:spPr>
          <a:xfrm>
            <a:off x="1896097" y="3382192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E5930F98-BDA2-4D2E-9F39-654BAAD15FA5}"/>
              </a:ext>
            </a:extLst>
          </p:cNvPr>
          <p:cNvCxnSpPr/>
          <p:nvPr/>
        </p:nvCxnSpPr>
        <p:spPr>
          <a:xfrm>
            <a:off x="1896096" y="3827633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F134A9F0-597B-41A1-B80A-EF494ADFF1C4}"/>
              </a:ext>
            </a:extLst>
          </p:cNvPr>
          <p:cNvCxnSpPr/>
          <p:nvPr/>
        </p:nvCxnSpPr>
        <p:spPr>
          <a:xfrm>
            <a:off x="1896095" y="4237676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9BAF7F1-C105-4C7E-A36A-0B3771BA0CC4}"/>
              </a:ext>
            </a:extLst>
          </p:cNvPr>
          <p:cNvCxnSpPr/>
          <p:nvPr/>
        </p:nvCxnSpPr>
        <p:spPr>
          <a:xfrm>
            <a:off x="1887092" y="4654328"/>
            <a:ext cx="218162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8D0DFB2A-F781-490C-95B6-48533E9B38FF}"/>
              </a:ext>
            </a:extLst>
          </p:cNvPr>
          <p:cNvSpPr txBox="1"/>
          <p:nvPr/>
        </p:nvSpPr>
        <p:spPr>
          <a:xfrm>
            <a:off x="7761826" y="5366687"/>
            <a:ext cx="1799774" cy="39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Pretrain model</a:t>
            </a:r>
            <a:endParaRPr lang="zh-TW" altLang="en-US" sz="2400" b="1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8D2876B-2AB9-4401-AE53-B585F1696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19" y="5510188"/>
            <a:ext cx="758666" cy="75866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115281-091B-4171-940F-82E456684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297" y="5344967"/>
            <a:ext cx="1099520" cy="109952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3604E9D-EEC1-4775-A48F-D2726062FFA6}"/>
              </a:ext>
            </a:extLst>
          </p:cNvPr>
          <p:cNvSpPr/>
          <p:nvPr/>
        </p:nvSpPr>
        <p:spPr>
          <a:xfrm>
            <a:off x="782619" y="5344967"/>
            <a:ext cx="1995514" cy="1015509"/>
          </a:xfrm>
          <a:prstGeom prst="rect">
            <a:avLst/>
          </a:prstGeom>
          <a:noFill/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4BE1016E-840C-4A85-9ACC-82EF7350A842}"/>
              </a:ext>
            </a:extLst>
          </p:cNvPr>
          <p:cNvCxnSpPr>
            <a:cxnSpLocks/>
            <a:stCxn id="16" idx="1"/>
            <a:endCxn id="160" idx="0"/>
          </p:cNvCxnSpPr>
          <p:nvPr/>
        </p:nvCxnSpPr>
        <p:spPr>
          <a:xfrm rot="10800000" flipH="1">
            <a:off x="782619" y="2858806"/>
            <a:ext cx="798284" cy="2993916"/>
          </a:xfrm>
          <a:prstGeom prst="bentConnector4">
            <a:avLst>
              <a:gd name="adj1" fmla="val -28636"/>
              <a:gd name="adj2" fmla="val 107635"/>
            </a:avLst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52F868E8-7463-4D0C-8702-EA8CD3408067}"/>
              </a:ext>
            </a:extLst>
          </p:cNvPr>
          <p:cNvSpPr txBox="1"/>
          <p:nvPr/>
        </p:nvSpPr>
        <p:spPr>
          <a:xfrm>
            <a:off x="9870591" y="3481504"/>
            <a:ext cx="1216897" cy="39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Fine Tune</a:t>
            </a:r>
            <a:endParaRPr lang="zh-TW" altLang="en-US" sz="2400" b="1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84604EFA-967A-4550-B846-875B25EEA027}"/>
              </a:ext>
            </a:extLst>
          </p:cNvPr>
          <p:cNvCxnSpPr>
            <a:stCxn id="107" idx="0"/>
          </p:cNvCxnSpPr>
          <p:nvPr/>
        </p:nvCxnSpPr>
        <p:spPr>
          <a:xfrm flipV="1">
            <a:off x="3860641" y="1658679"/>
            <a:ext cx="3401396" cy="1176946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68723E92-9CA9-42AE-8736-38CBC3A8DD53}"/>
              </a:ext>
            </a:extLst>
          </p:cNvPr>
          <p:cNvCxnSpPr>
            <a:cxnSpLocks/>
          </p:cNvCxnSpPr>
          <p:nvPr/>
        </p:nvCxnSpPr>
        <p:spPr>
          <a:xfrm flipV="1">
            <a:off x="5992836" y="1703475"/>
            <a:ext cx="1269201" cy="1110767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C67397A6-6878-4251-982D-7579B376916C}"/>
              </a:ext>
            </a:extLst>
          </p:cNvPr>
          <p:cNvCxnSpPr>
            <a:cxnSpLocks/>
          </p:cNvCxnSpPr>
          <p:nvPr/>
        </p:nvCxnSpPr>
        <p:spPr>
          <a:xfrm flipH="1" flipV="1">
            <a:off x="7271566" y="1696166"/>
            <a:ext cx="1733696" cy="1138085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76E41B56-D8D2-49BC-A0D9-1BF9FD7206A4}"/>
              </a:ext>
            </a:extLst>
          </p:cNvPr>
          <p:cNvSpPr txBox="1"/>
          <p:nvPr/>
        </p:nvSpPr>
        <p:spPr>
          <a:xfrm>
            <a:off x="6256882" y="1292112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上下文向量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隱藏狀態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C32DF45-44C7-4E88-A52C-E5C6F27CD7B1}"/>
              </a:ext>
            </a:extLst>
          </p:cNvPr>
          <p:cNvCxnSpPr>
            <a:cxnSpLocks/>
          </p:cNvCxnSpPr>
          <p:nvPr/>
        </p:nvCxnSpPr>
        <p:spPr>
          <a:xfrm>
            <a:off x="10824821" y="4654328"/>
            <a:ext cx="573661" cy="0"/>
          </a:xfrm>
          <a:prstGeom prst="straightConnector1">
            <a:avLst/>
          </a:prstGeom>
          <a:ln w="28575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矩形 172">
            <a:extLst>
              <a:ext uri="{FF2B5EF4-FFF2-40B4-BE49-F238E27FC236}">
                <a16:creationId xmlns:a16="http://schemas.microsoft.com/office/drawing/2014/main" id="{BEB77406-255B-4608-AFF0-ABDAD36AD058}"/>
              </a:ext>
            </a:extLst>
          </p:cNvPr>
          <p:cNvSpPr/>
          <p:nvPr/>
        </p:nvSpPr>
        <p:spPr>
          <a:xfrm>
            <a:off x="11500307" y="3946637"/>
            <a:ext cx="490942" cy="1415381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專項任務</a:t>
            </a:r>
          </a:p>
        </p:txBody>
      </p:sp>
    </p:spTree>
    <p:extLst>
      <p:ext uri="{BB962C8B-B14F-4D97-AF65-F5344CB8AC3E}">
        <p14:creationId xmlns:p14="http://schemas.microsoft.com/office/powerpoint/2010/main" val="118647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303290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Transformer 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模型框架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81365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大型語言模型的基底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Picture 2" descr="Seq2seq and Attention">
            <a:extLst>
              <a:ext uri="{FF2B5EF4-FFF2-40B4-BE49-F238E27FC236}">
                <a16:creationId xmlns:a16="http://schemas.microsoft.com/office/drawing/2014/main" id="{EC0C5625-DE48-4CD6-A20E-9C56C565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08" y="1304789"/>
            <a:ext cx="9833183" cy="523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1819615-0859-4AAB-8731-42347E9AC89D}"/>
              </a:ext>
            </a:extLst>
          </p:cNvPr>
          <p:cNvSpPr/>
          <p:nvPr/>
        </p:nvSpPr>
        <p:spPr>
          <a:xfrm>
            <a:off x="3753293" y="5029200"/>
            <a:ext cx="3997842" cy="52401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392C493-B730-4B8D-A35E-368EEF5FCE44}"/>
              </a:ext>
            </a:extLst>
          </p:cNvPr>
          <p:cNvSpPr txBox="1"/>
          <p:nvPr/>
        </p:nvSpPr>
        <p:spPr>
          <a:xfrm>
            <a:off x="6966305" y="56166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加入位置情報</a:t>
            </a:r>
          </a:p>
        </p:txBody>
      </p:sp>
    </p:spTree>
    <p:extLst>
      <p:ext uri="{BB962C8B-B14F-4D97-AF65-F5344CB8AC3E}">
        <p14:creationId xmlns:p14="http://schemas.microsoft.com/office/powerpoint/2010/main" val="1444430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Transformer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位置編碼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Positional encoding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4C5ED82-AD66-4C61-BF65-A3A67C00F0CC}"/>
              </a:ext>
            </a:extLst>
          </p:cNvPr>
          <p:cNvSpPr txBox="1"/>
          <p:nvPr/>
        </p:nvSpPr>
        <p:spPr>
          <a:xfrm>
            <a:off x="141119" y="6420032"/>
            <a:ext cx="379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https://arxiv.org/pdf/1706.03762.pdf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F6586E-68EA-457D-9CBF-2520E958C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08" y="1443948"/>
            <a:ext cx="3567142" cy="4776342"/>
          </a:xfrm>
          <a:prstGeom prst="rect">
            <a:avLst/>
          </a:prstGeom>
        </p:spPr>
      </p:pic>
      <p:sp>
        <p:nvSpPr>
          <p:cNvPr id="13" name="＞形箭號 72">
            <a:extLst>
              <a:ext uri="{FF2B5EF4-FFF2-40B4-BE49-F238E27FC236}">
                <a16:creationId xmlns:a16="http://schemas.microsoft.com/office/drawing/2014/main" id="{8EEB0587-B45B-4525-A187-F32BAA06BDD2}"/>
              </a:ext>
            </a:extLst>
          </p:cNvPr>
          <p:cNvSpPr/>
          <p:nvPr/>
        </p:nvSpPr>
        <p:spPr bwMode="gray">
          <a:xfrm>
            <a:off x="5478963" y="378029"/>
            <a:ext cx="1136074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</a:p>
        </p:txBody>
      </p:sp>
      <p:sp>
        <p:nvSpPr>
          <p:cNvPr id="16" name="＞形箭號 72">
            <a:extLst>
              <a:ext uri="{FF2B5EF4-FFF2-40B4-BE49-F238E27FC236}">
                <a16:creationId xmlns:a16="http://schemas.microsoft.com/office/drawing/2014/main" id="{04926519-6613-4D8C-A70E-EA3D1892DC55}"/>
              </a:ext>
            </a:extLst>
          </p:cNvPr>
          <p:cNvSpPr/>
          <p:nvPr/>
        </p:nvSpPr>
        <p:spPr bwMode="gray">
          <a:xfrm>
            <a:off x="7720639" y="37768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自注意力</a:t>
            </a:r>
          </a:p>
        </p:txBody>
      </p:sp>
      <p:sp>
        <p:nvSpPr>
          <p:cNvPr id="17" name="＞形箭號 72">
            <a:extLst>
              <a:ext uri="{FF2B5EF4-FFF2-40B4-BE49-F238E27FC236}">
                <a16:creationId xmlns:a16="http://schemas.microsoft.com/office/drawing/2014/main" id="{F0205AD9-39F2-4A7B-A4F8-14156DD566AA}"/>
              </a:ext>
            </a:extLst>
          </p:cNvPr>
          <p:cNvSpPr/>
          <p:nvPr/>
        </p:nvSpPr>
        <p:spPr bwMode="gray">
          <a:xfrm>
            <a:off x="8841477" y="37779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</a:p>
        </p:txBody>
      </p:sp>
      <p:sp>
        <p:nvSpPr>
          <p:cNvPr id="18" name="＞形箭號 72">
            <a:extLst>
              <a:ext uri="{FF2B5EF4-FFF2-40B4-BE49-F238E27FC236}">
                <a16:creationId xmlns:a16="http://schemas.microsoft.com/office/drawing/2014/main" id="{1662AF9A-16FE-4365-AE93-77C411CA7297}"/>
              </a:ext>
            </a:extLst>
          </p:cNvPr>
          <p:cNvSpPr/>
          <p:nvPr/>
        </p:nvSpPr>
        <p:spPr bwMode="gray">
          <a:xfrm>
            <a:off x="6599801" y="37756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位置編碼</a:t>
            </a:r>
          </a:p>
        </p:txBody>
      </p:sp>
      <p:sp>
        <p:nvSpPr>
          <p:cNvPr id="19" name="＞形箭號 72">
            <a:extLst>
              <a:ext uri="{FF2B5EF4-FFF2-40B4-BE49-F238E27FC236}">
                <a16:creationId xmlns:a16="http://schemas.microsoft.com/office/drawing/2014/main" id="{85006A89-3A5E-4787-BD17-F2BAE0E98EED}"/>
              </a:ext>
            </a:extLst>
          </p:cNvPr>
          <p:cNvSpPr/>
          <p:nvPr/>
        </p:nvSpPr>
        <p:spPr bwMode="gray">
          <a:xfrm>
            <a:off x="9962316" y="37791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R="0" lvl="0" indent="0" algn="ctr" fontAlgn="auto">
              <a:lnSpc>
                <a:spcPct val="106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1CC5C7C-5BEA-42B3-B742-B255C81B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845" y="2186711"/>
            <a:ext cx="7666075" cy="3103139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E1C6FEBB-2F48-4963-8B50-0E22699E3078}"/>
              </a:ext>
            </a:extLst>
          </p:cNvPr>
          <p:cNvSpPr/>
          <p:nvPr/>
        </p:nvSpPr>
        <p:spPr>
          <a:xfrm>
            <a:off x="274080" y="4784651"/>
            <a:ext cx="1765004" cy="13290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AFF8CF-9621-446F-9536-5698FA488F22}"/>
              </a:ext>
            </a:extLst>
          </p:cNvPr>
          <p:cNvSpPr txBox="1"/>
          <p:nvPr/>
        </p:nvSpPr>
        <p:spPr>
          <a:xfrm>
            <a:off x="4391330" y="5527480"/>
            <a:ext cx="76595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模型本身無法辨別單詞的相對位置，為了讓後續注意力的過程可以學到位置資訊，必須在一開始執行位置編碼</a:t>
            </a:r>
            <a:endParaRPr lang="en-US" altLang="zh-TW" sz="1600" b="1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6275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Transformer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Self attention QKV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計算過程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4C5ED82-AD66-4C61-BF65-A3A67C00F0CC}"/>
              </a:ext>
            </a:extLst>
          </p:cNvPr>
          <p:cNvSpPr txBox="1"/>
          <p:nvPr/>
        </p:nvSpPr>
        <p:spPr>
          <a:xfrm>
            <a:off x="141119" y="6420032"/>
            <a:ext cx="379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https://arxiv.org/pdf/1706.03762.pdf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F6586E-68EA-457D-9CBF-2520E958C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6" y="1566201"/>
            <a:ext cx="3567142" cy="4776342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AC5350A3-DAAC-4636-A6C0-528F1C2EC60C}"/>
              </a:ext>
            </a:extLst>
          </p:cNvPr>
          <p:cNvSpPr/>
          <p:nvPr/>
        </p:nvSpPr>
        <p:spPr>
          <a:xfrm>
            <a:off x="651848" y="4189228"/>
            <a:ext cx="1765004" cy="101009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 descr="Self-attention mechanism in SANN. | Download Scientific Diagram">
            <a:extLst>
              <a:ext uri="{FF2B5EF4-FFF2-40B4-BE49-F238E27FC236}">
                <a16:creationId xmlns:a16="http://schemas.microsoft.com/office/drawing/2014/main" id="{8F214D65-63DC-4E3B-AB19-F3AFDB7D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373" y="1783053"/>
            <a:ext cx="6937478" cy="3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＞形箭號 72">
            <a:extLst>
              <a:ext uri="{FF2B5EF4-FFF2-40B4-BE49-F238E27FC236}">
                <a16:creationId xmlns:a16="http://schemas.microsoft.com/office/drawing/2014/main" id="{62349E03-2108-454E-9C43-7598C70629E0}"/>
              </a:ext>
            </a:extLst>
          </p:cNvPr>
          <p:cNvSpPr/>
          <p:nvPr/>
        </p:nvSpPr>
        <p:spPr bwMode="gray">
          <a:xfrm>
            <a:off x="5478963" y="378029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</a:p>
        </p:txBody>
      </p:sp>
      <p:sp>
        <p:nvSpPr>
          <p:cNvPr id="17" name="＞形箭號 72">
            <a:extLst>
              <a:ext uri="{FF2B5EF4-FFF2-40B4-BE49-F238E27FC236}">
                <a16:creationId xmlns:a16="http://schemas.microsoft.com/office/drawing/2014/main" id="{4018DC8F-E984-4B39-BA39-F264A2B728FA}"/>
              </a:ext>
            </a:extLst>
          </p:cNvPr>
          <p:cNvSpPr/>
          <p:nvPr/>
        </p:nvSpPr>
        <p:spPr bwMode="gray">
          <a:xfrm>
            <a:off x="7720639" y="37768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自注意力</a:t>
            </a:r>
          </a:p>
        </p:txBody>
      </p:sp>
      <p:sp>
        <p:nvSpPr>
          <p:cNvPr id="18" name="＞形箭號 72">
            <a:extLst>
              <a:ext uri="{FF2B5EF4-FFF2-40B4-BE49-F238E27FC236}">
                <a16:creationId xmlns:a16="http://schemas.microsoft.com/office/drawing/2014/main" id="{8D788CE8-D063-4FED-8891-2DA92D14C637}"/>
              </a:ext>
            </a:extLst>
          </p:cNvPr>
          <p:cNvSpPr/>
          <p:nvPr/>
        </p:nvSpPr>
        <p:spPr bwMode="gray">
          <a:xfrm>
            <a:off x="8841477" y="37779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</a:p>
        </p:txBody>
      </p:sp>
      <p:sp>
        <p:nvSpPr>
          <p:cNvPr id="19" name="＞形箭號 72">
            <a:extLst>
              <a:ext uri="{FF2B5EF4-FFF2-40B4-BE49-F238E27FC236}">
                <a16:creationId xmlns:a16="http://schemas.microsoft.com/office/drawing/2014/main" id="{43C03C17-4FF5-4817-A3A7-C1806CB7B42E}"/>
              </a:ext>
            </a:extLst>
          </p:cNvPr>
          <p:cNvSpPr/>
          <p:nvPr/>
        </p:nvSpPr>
        <p:spPr bwMode="gray">
          <a:xfrm>
            <a:off x="6599801" y="37756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位置編碼</a:t>
            </a:r>
          </a:p>
        </p:txBody>
      </p:sp>
      <p:sp>
        <p:nvSpPr>
          <p:cNvPr id="21" name="＞形箭號 72">
            <a:extLst>
              <a:ext uri="{FF2B5EF4-FFF2-40B4-BE49-F238E27FC236}">
                <a16:creationId xmlns:a16="http://schemas.microsoft.com/office/drawing/2014/main" id="{057B0A5F-6647-44CA-9EF2-66052FA05C3F}"/>
              </a:ext>
            </a:extLst>
          </p:cNvPr>
          <p:cNvSpPr/>
          <p:nvPr/>
        </p:nvSpPr>
        <p:spPr bwMode="gray">
          <a:xfrm>
            <a:off x="9962316" y="37791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R="0" lvl="0" indent="0" algn="ctr" fontAlgn="auto">
              <a:lnSpc>
                <a:spcPct val="106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A62B9E-371E-4CC4-A98E-AB0870DF35F4}"/>
              </a:ext>
            </a:extLst>
          </p:cNvPr>
          <p:cNvSpPr/>
          <p:nvPr/>
        </p:nvSpPr>
        <p:spPr>
          <a:xfrm>
            <a:off x="5394037" y="5486769"/>
            <a:ext cx="794112" cy="3508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62626"/>
                </a:solidFill>
              </a:rPr>
              <a:t>YOUR</a:t>
            </a:r>
            <a:endParaRPr lang="zh-TW" altLang="en-US" dirty="0">
              <a:solidFill>
                <a:srgbClr val="262626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DAD3C3-7E1B-4334-A6C0-B0FF1079B78A}"/>
              </a:ext>
            </a:extLst>
          </p:cNvPr>
          <p:cNvSpPr/>
          <p:nvPr/>
        </p:nvSpPr>
        <p:spPr>
          <a:xfrm>
            <a:off x="6941763" y="5486769"/>
            <a:ext cx="794112" cy="3508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62626"/>
                </a:solidFill>
              </a:rPr>
              <a:t>CAT</a:t>
            </a:r>
            <a:endParaRPr lang="zh-TW" altLang="en-US" dirty="0">
              <a:solidFill>
                <a:srgbClr val="262626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AF8D20-C65F-4640-B71B-7D9A7E020C9A}"/>
              </a:ext>
            </a:extLst>
          </p:cNvPr>
          <p:cNvSpPr/>
          <p:nvPr/>
        </p:nvSpPr>
        <p:spPr>
          <a:xfrm>
            <a:off x="8396307" y="5486769"/>
            <a:ext cx="794112" cy="3508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62626"/>
                </a:solidFill>
              </a:rPr>
              <a:t>IS</a:t>
            </a:r>
            <a:endParaRPr lang="zh-TW" altLang="en-US" dirty="0">
              <a:solidFill>
                <a:srgbClr val="262626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4EE54ED-6447-4156-A431-86CEA127BAD1}"/>
              </a:ext>
            </a:extLst>
          </p:cNvPr>
          <p:cNvSpPr/>
          <p:nvPr/>
        </p:nvSpPr>
        <p:spPr>
          <a:xfrm>
            <a:off x="10530353" y="5486769"/>
            <a:ext cx="794112" cy="3508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62626"/>
                </a:solidFill>
              </a:rPr>
              <a:t>CAT</a:t>
            </a:r>
            <a:endParaRPr lang="zh-TW" altLang="en-US" dirty="0">
              <a:solidFill>
                <a:srgbClr val="262626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9217D7D-02F1-41FF-833C-AEC9DE87328B}"/>
              </a:ext>
            </a:extLst>
          </p:cNvPr>
          <p:cNvSpPr txBox="1"/>
          <p:nvPr/>
        </p:nvSpPr>
        <p:spPr>
          <a:xfrm>
            <a:off x="5386487" y="2884141"/>
            <a:ext cx="1471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內積</a:t>
            </a:r>
            <a:r>
              <a:rPr lang="en-US" altLang="zh-TW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求相關性</a:t>
            </a:r>
            <a:r>
              <a:rPr lang="en-US" altLang="zh-TW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17E5CB91-53C8-432C-A5EF-ED01C19741D7}"/>
              </a:ext>
            </a:extLst>
          </p:cNvPr>
          <p:cNvCxnSpPr>
            <a:cxnSpLocks/>
          </p:cNvCxnSpPr>
          <p:nvPr/>
        </p:nvCxnSpPr>
        <p:spPr>
          <a:xfrm rot="10800000">
            <a:off x="5086499" y="2704270"/>
            <a:ext cx="339437" cy="2915420"/>
          </a:xfrm>
          <a:prstGeom prst="bentConnector2">
            <a:avLst/>
          </a:prstGeom>
          <a:ln w="28575">
            <a:solidFill>
              <a:srgbClr val="8497B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96A68CBF-AA4F-403D-8240-7B7E941555F1}"/>
              </a:ext>
            </a:extLst>
          </p:cNvPr>
          <p:cNvCxnSpPr>
            <a:cxnSpLocks/>
          </p:cNvCxnSpPr>
          <p:nvPr/>
        </p:nvCxnSpPr>
        <p:spPr>
          <a:xfrm rot="10800000">
            <a:off x="6688397" y="2704270"/>
            <a:ext cx="339437" cy="2915420"/>
          </a:xfrm>
          <a:prstGeom prst="bentConnector2">
            <a:avLst/>
          </a:prstGeom>
          <a:ln w="28575">
            <a:solidFill>
              <a:srgbClr val="8497B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10B0368F-256D-4A67-A509-B91ABEDF85A9}"/>
              </a:ext>
            </a:extLst>
          </p:cNvPr>
          <p:cNvCxnSpPr>
            <a:cxnSpLocks/>
          </p:cNvCxnSpPr>
          <p:nvPr/>
        </p:nvCxnSpPr>
        <p:spPr>
          <a:xfrm rot="10800000">
            <a:off x="8077235" y="2704270"/>
            <a:ext cx="339437" cy="2915420"/>
          </a:xfrm>
          <a:prstGeom prst="bentConnector2">
            <a:avLst/>
          </a:prstGeom>
          <a:ln w="28575">
            <a:solidFill>
              <a:srgbClr val="8497B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4EC485D8-A6B7-4A7B-880E-FE9953DBD66E}"/>
              </a:ext>
            </a:extLst>
          </p:cNvPr>
          <p:cNvCxnSpPr>
            <a:cxnSpLocks/>
          </p:cNvCxnSpPr>
          <p:nvPr/>
        </p:nvCxnSpPr>
        <p:spPr>
          <a:xfrm rot="10800000">
            <a:off x="10155780" y="2704270"/>
            <a:ext cx="339437" cy="2915420"/>
          </a:xfrm>
          <a:prstGeom prst="bentConnector2">
            <a:avLst/>
          </a:prstGeom>
          <a:ln w="28575">
            <a:solidFill>
              <a:srgbClr val="8497B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2E1F2BD-5D21-4605-A78E-B797544101C1}"/>
              </a:ext>
            </a:extLst>
          </p:cNvPr>
          <p:cNvSpPr txBox="1"/>
          <p:nvPr/>
        </p:nvSpPr>
        <p:spPr>
          <a:xfrm>
            <a:off x="4526144" y="2114524"/>
            <a:ext cx="867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權重相乘</a:t>
            </a:r>
            <a:endParaRPr lang="en-US" altLang="zh-TW" sz="1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給重要性</a:t>
            </a:r>
            <a:r>
              <a:rPr lang="en-US" altLang="zh-TW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C7582BA-3E51-4DD2-9F2E-917D4F3F802A}"/>
              </a:ext>
            </a:extLst>
          </p:cNvPr>
          <p:cNvSpPr txBox="1"/>
          <p:nvPr/>
        </p:nvSpPr>
        <p:spPr>
          <a:xfrm>
            <a:off x="5224318" y="1268051"/>
            <a:ext cx="867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向量相加</a:t>
            </a:r>
            <a:endParaRPr lang="en-US" altLang="zh-TW" sz="1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統合資訊</a:t>
            </a:r>
            <a:r>
              <a:rPr lang="en-US" altLang="zh-TW" sz="1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4099" name="圖片 4098">
            <a:extLst>
              <a:ext uri="{FF2B5EF4-FFF2-40B4-BE49-F238E27FC236}">
                <a16:creationId xmlns:a16="http://schemas.microsoft.com/office/drawing/2014/main" id="{E61459EA-422D-4239-B682-4599065D9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877" y="1188901"/>
            <a:ext cx="4118532" cy="508564"/>
          </a:xfrm>
          <a:prstGeom prst="rect">
            <a:avLst/>
          </a:prstGeom>
          <a:ln w="12700">
            <a:solidFill>
              <a:srgbClr val="8497B0"/>
            </a:solidFill>
          </a:ln>
        </p:spPr>
      </p:pic>
      <p:cxnSp>
        <p:nvCxnSpPr>
          <p:cNvPr id="4101" name="接點: 弧形 4100">
            <a:extLst>
              <a:ext uri="{FF2B5EF4-FFF2-40B4-BE49-F238E27FC236}">
                <a16:creationId xmlns:a16="http://schemas.microsoft.com/office/drawing/2014/main" id="{DD745DF1-3B0E-4E3C-AFFC-840C37480EF0}"/>
              </a:ext>
            </a:extLst>
          </p:cNvPr>
          <p:cNvCxnSpPr/>
          <p:nvPr/>
        </p:nvCxnSpPr>
        <p:spPr>
          <a:xfrm flipV="1">
            <a:off x="5658264" y="1418782"/>
            <a:ext cx="1139701" cy="4287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0FFF0CF-F08C-4EF4-8827-15EAB66AB294}"/>
              </a:ext>
            </a:extLst>
          </p:cNvPr>
          <p:cNvSpPr txBox="1"/>
          <p:nvPr/>
        </p:nvSpPr>
        <p:spPr>
          <a:xfrm>
            <a:off x="4985115" y="5851027"/>
            <a:ext cx="6348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注意力機制的主要元素包括查詢（</a:t>
            </a:r>
            <a:r>
              <a:rPr lang="en-US" altLang="zh-TW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Query</a:t>
            </a:r>
            <a:r>
              <a:rPr lang="zh-TW" altLang="en-US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）、鍵（</a:t>
            </a:r>
            <a:r>
              <a:rPr lang="en-US" altLang="zh-TW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  <a:r>
              <a:rPr lang="zh-TW" altLang="en-US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）和值（</a:t>
            </a:r>
            <a:r>
              <a:rPr lang="en-US" altLang="zh-TW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Value</a:t>
            </a:r>
            <a:r>
              <a:rPr lang="zh-TW" altLang="en-US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當需要決定</a:t>
            </a:r>
            <a:r>
              <a:rPr lang="zh-TW" altLang="en-US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某一輸入位置應該分配多少注意力時，它會使用查詢來與每一個鍵進行匹配，產生一個注意力分數。這些分數隨後被正規化（</a:t>
            </a:r>
            <a:r>
              <a:rPr lang="en-US" altLang="zh-TW" sz="1400" b="1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函數），並與每一個相應的值進行權重相乘產出注意力向量。</a:t>
            </a:r>
            <a:endParaRPr lang="en-US" altLang="zh-TW" sz="1400" b="1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0168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Transformer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Self attention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權重矩陣操作示意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4C5ED82-AD66-4C61-BF65-A3A67C00F0CC}"/>
              </a:ext>
            </a:extLst>
          </p:cNvPr>
          <p:cNvSpPr txBox="1"/>
          <p:nvPr/>
        </p:nvSpPr>
        <p:spPr>
          <a:xfrm>
            <a:off x="141119" y="6420032"/>
            <a:ext cx="379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https://arxiv.org/pdf/1706.03762.pdf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69716E-AF4F-44FC-9A3D-8F08F7651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27" y="3502378"/>
            <a:ext cx="4353868" cy="31738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BF6586E-68EA-457D-9CBF-2520E958C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6" y="1566201"/>
            <a:ext cx="3567142" cy="4776342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AC5350A3-DAAC-4636-A6C0-528F1C2EC60C}"/>
              </a:ext>
            </a:extLst>
          </p:cNvPr>
          <p:cNvSpPr/>
          <p:nvPr/>
        </p:nvSpPr>
        <p:spPr>
          <a:xfrm>
            <a:off x="651848" y="4189228"/>
            <a:ext cx="1765004" cy="101009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＞形箭號 72">
            <a:extLst>
              <a:ext uri="{FF2B5EF4-FFF2-40B4-BE49-F238E27FC236}">
                <a16:creationId xmlns:a16="http://schemas.microsoft.com/office/drawing/2014/main" id="{5D81CF99-4FD8-421B-B066-060AAD76FC5C}"/>
              </a:ext>
            </a:extLst>
          </p:cNvPr>
          <p:cNvSpPr/>
          <p:nvPr/>
        </p:nvSpPr>
        <p:spPr bwMode="gray">
          <a:xfrm>
            <a:off x="5478963" y="378029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</a:p>
        </p:txBody>
      </p:sp>
      <p:sp>
        <p:nvSpPr>
          <p:cNvPr id="17" name="＞形箭號 72">
            <a:extLst>
              <a:ext uri="{FF2B5EF4-FFF2-40B4-BE49-F238E27FC236}">
                <a16:creationId xmlns:a16="http://schemas.microsoft.com/office/drawing/2014/main" id="{C702C8F6-68DE-4E8A-A68F-D9A2336ADE8D}"/>
              </a:ext>
            </a:extLst>
          </p:cNvPr>
          <p:cNvSpPr/>
          <p:nvPr/>
        </p:nvSpPr>
        <p:spPr bwMode="gray">
          <a:xfrm>
            <a:off x="7720639" y="37768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自注意力</a:t>
            </a:r>
          </a:p>
        </p:txBody>
      </p:sp>
      <p:sp>
        <p:nvSpPr>
          <p:cNvPr id="18" name="＞形箭號 72">
            <a:extLst>
              <a:ext uri="{FF2B5EF4-FFF2-40B4-BE49-F238E27FC236}">
                <a16:creationId xmlns:a16="http://schemas.microsoft.com/office/drawing/2014/main" id="{897BD828-DD19-4CB3-87FB-83E92096406E}"/>
              </a:ext>
            </a:extLst>
          </p:cNvPr>
          <p:cNvSpPr/>
          <p:nvPr/>
        </p:nvSpPr>
        <p:spPr bwMode="gray">
          <a:xfrm>
            <a:off x="8841477" y="37779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</a:p>
        </p:txBody>
      </p:sp>
      <p:sp>
        <p:nvSpPr>
          <p:cNvPr id="19" name="＞形箭號 72">
            <a:extLst>
              <a:ext uri="{FF2B5EF4-FFF2-40B4-BE49-F238E27FC236}">
                <a16:creationId xmlns:a16="http://schemas.microsoft.com/office/drawing/2014/main" id="{28E4942F-6D69-4507-87B9-267C4BD4F057}"/>
              </a:ext>
            </a:extLst>
          </p:cNvPr>
          <p:cNvSpPr/>
          <p:nvPr/>
        </p:nvSpPr>
        <p:spPr bwMode="gray">
          <a:xfrm>
            <a:off x="6599801" y="37756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位置編碼</a:t>
            </a:r>
          </a:p>
        </p:txBody>
      </p:sp>
      <p:sp>
        <p:nvSpPr>
          <p:cNvPr id="21" name="＞形箭號 72">
            <a:extLst>
              <a:ext uri="{FF2B5EF4-FFF2-40B4-BE49-F238E27FC236}">
                <a16:creationId xmlns:a16="http://schemas.microsoft.com/office/drawing/2014/main" id="{89B35F70-FDAF-4CB1-9DC5-53B3DB19D985}"/>
              </a:ext>
            </a:extLst>
          </p:cNvPr>
          <p:cNvSpPr/>
          <p:nvPr/>
        </p:nvSpPr>
        <p:spPr bwMode="gray">
          <a:xfrm>
            <a:off x="9962316" y="37791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R="0" lvl="0" indent="0" algn="ctr" fontAlgn="auto">
              <a:lnSpc>
                <a:spcPct val="106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E07A9A6-06C8-4AA1-9C35-251DFC51A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573" y="1374062"/>
            <a:ext cx="3467821" cy="2051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5ECD80D-97AE-4960-8A70-CDF5EA3EBF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5473"/>
          <a:stretch/>
        </p:blipFill>
        <p:spPr>
          <a:xfrm>
            <a:off x="8752592" y="1211508"/>
            <a:ext cx="3102684" cy="2937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等於 24">
            <a:extLst>
              <a:ext uri="{FF2B5EF4-FFF2-40B4-BE49-F238E27FC236}">
                <a16:creationId xmlns:a16="http://schemas.microsoft.com/office/drawing/2014/main" id="{776A8719-F5CF-450D-84CA-085EC8356C3C}"/>
              </a:ext>
            </a:extLst>
          </p:cNvPr>
          <p:cNvSpPr/>
          <p:nvPr/>
        </p:nvSpPr>
        <p:spPr>
          <a:xfrm>
            <a:off x="8234529" y="2238439"/>
            <a:ext cx="470410" cy="470410"/>
          </a:xfrm>
          <a:prstGeom prst="mathEqual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25D4FDD8-8C9E-429F-AD76-671596D049EA}"/>
              </a:ext>
            </a:extLst>
          </p:cNvPr>
          <p:cNvCxnSpPr>
            <a:cxnSpLocks/>
            <a:stCxn id="12" idx="5"/>
            <a:endCxn id="4" idx="1"/>
          </p:cNvCxnSpPr>
          <p:nvPr/>
        </p:nvCxnSpPr>
        <p:spPr>
          <a:xfrm rot="16200000" flipH="1">
            <a:off x="3590847" y="3618922"/>
            <a:ext cx="37906" cy="2902854"/>
          </a:xfrm>
          <a:prstGeom prst="curvedConnector4">
            <a:avLst>
              <a:gd name="adj1" fmla="val 603071"/>
              <a:gd name="adj2" fmla="val 98406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4" name="接點: 肘形 4103">
            <a:extLst>
              <a:ext uri="{FF2B5EF4-FFF2-40B4-BE49-F238E27FC236}">
                <a16:creationId xmlns:a16="http://schemas.microsoft.com/office/drawing/2014/main" id="{928C90FB-B40F-43B8-9145-7B9AB36A7BD9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9196206" y="4368042"/>
            <a:ext cx="1326618" cy="888839"/>
          </a:xfrm>
          <a:prstGeom prst="bentConnector3">
            <a:avLst>
              <a:gd name="adj1" fmla="val 9969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6D26241A-D1D9-4D2E-A979-D387A186C441}"/>
              </a:ext>
            </a:extLst>
          </p:cNvPr>
          <p:cNvCxnSpPr/>
          <p:nvPr/>
        </p:nvCxnSpPr>
        <p:spPr>
          <a:xfrm rot="16200000" flipV="1">
            <a:off x="7732004" y="3744794"/>
            <a:ext cx="856971" cy="37213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01E2C3-3B1C-4E4A-97F9-4721BFAD917E}"/>
              </a:ext>
            </a:extLst>
          </p:cNvPr>
          <p:cNvSpPr txBox="1"/>
          <p:nvPr/>
        </p:nvSpPr>
        <p:spPr>
          <a:xfrm>
            <a:off x="10732482" y="4297524"/>
            <a:ext cx="1279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注意力矩陣</a:t>
            </a:r>
            <a:endParaRPr lang="en-US" altLang="zh-TW" sz="1600" b="1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732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Transformer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511437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Multi-Head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Self attention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爆炸圖拆解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0D6FB20-6B42-4AFC-AC22-9F8C95A1960D}"/>
              </a:ext>
            </a:extLst>
          </p:cNvPr>
          <p:cNvSpPr txBox="1"/>
          <p:nvPr/>
        </p:nvSpPr>
        <p:spPr>
          <a:xfrm>
            <a:off x="141119" y="6420032"/>
            <a:ext cx="379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https://arxiv.org/pdf/1706.03762.pdf</a:t>
            </a:r>
            <a:endParaRPr lang="zh-TW" altLang="en-US" dirty="0"/>
          </a:p>
        </p:txBody>
      </p:sp>
      <p:pic>
        <p:nvPicPr>
          <p:cNvPr id="39940" name="Picture 4" descr="From Attention to Self Attention to Transformers - gotensor">
            <a:extLst>
              <a:ext uri="{FF2B5EF4-FFF2-40B4-BE49-F238E27FC236}">
                <a16:creationId xmlns:a16="http://schemas.microsoft.com/office/drawing/2014/main" id="{A17E0284-ECB2-4245-A5F2-EF01A93B9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96" y="1382132"/>
            <a:ext cx="10227011" cy="488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＞形箭號 72">
            <a:extLst>
              <a:ext uri="{FF2B5EF4-FFF2-40B4-BE49-F238E27FC236}">
                <a16:creationId xmlns:a16="http://schemas.microsoft.com/office/drawing/2014/main" id="{FB8111B4-3449-4EE0-B2D9-175760A397E4}"/>
              </a:ext>
            </a:extLst>
          </p:cNvPr>
          <p:cNvSpPr/>
          <p:nvPr/>
        </p:nvSpPr>
        <p:spPr bwMode="gray">
          <a:xfrm>
            <a:off x="5478963" y="378029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</a:p>
        </p:txBody>
      </p:sp>
      <p:sp>
        <p:nvSpPr>
          <p:cNvPr id="18" name="＞形箭號 72">
            <a:extLst>
              <a:ext uri="{FF2B5EF4-FFF2-40B4-BE49-F238E27FC236}">
                <a16:creationId xmlns:a16="http://schemas.microsoft.com/office/drawing/2014/main" id="{86E2F337-AFA8-4B56-9CF7-E007D459F3FF}"/>
              </a:ext>
            </a:extLst>
          </p:cNvPr>
          <p:cNvSpPr/>
          <p:nvPr/>
        </p:nvSpPr>
        <p:spPr bwMode="gray">
          <a:xfrm>
            <a:off x="7720639" y="37768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自注意力</a:t>
            </a:r>
          </a:p>
        </p:txBody>
      </p:sp>
      <p:sp>
        <p:nvSpPr>
          <p:cNvPr id="19" name="＞形箭號 72">
            <a:extLst>
              <a:ext uri="{FF2B5EF4-FFF2-40B4-BE49-F238E27FC236}">
                <a16:creationId xmlns:a16="http://schemas.microsoft.com/office/drawing/2014/main" id="{FB5A02ED-EDC2-47BC-B947-D23212652936}"/>
              </a:ext>
            </a:extLst>
          </p:cNvPr>
          <p:cNvSpPr/>
          <p:nvPr/>
        </p:nvSpPr>
        <p:spPr bwMode="gray">
          <a:xfrm>
            <a:off x="8841477" y="37779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</a:p>
        </p:txBody>
      </p:sp>
      <p:sp>
        <p:nvSpPr>
          <p:cNvPr id="21" name="＞形箭號 72">
            <a:extLst>
              <a:ext uri="{FF2B5EF4-FFF2-40B4-BE49-F238E27FC236}">
                <a16:creationId xmlns:a16="http://schemas.microsoft.com/office/drawing/2014/main" id="{0306818D-6CB0-4E9B-B1D1-CE17BA59A360}"/>
              </a:ext>
            </a:extLst>
          </p:cNvPr>
          <p:cNvSpPr/>
          <p:nvPr/>
        </p:nvSpPr>
        <p:spPr bwMode="gray">
          <a:xfrm>
            <a:off x="6599801" y="37756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位置編碼</a:t>
            </a:r>
          </a:p>
        </p:txBody>
      </p:sp>
      <p:sp>
        <p:nvSpPr>
          <p:cNvPr id="25" name="＞形箭號 72">
            <a:extLst>
              <a:ext uri="{FF2B5EF4-FFF2-40B4-BE49-F238E27FC236}">
                <a16:creationId xmlns:a16="http://schemas.microsoft.com/office/drawing/2014/main" id="{671F870D-6318-48A2-9E8B-9FB62556AEA3}"/>
              </a:ext>
            </a:extLst>
          </p:cNvPr>
          <p:cNvSpPr/>
          <p:nvPr/>
        </p:nvSpPr>
        <p:spPr bwMode="gray">
          <a:xfrm>
            <a:off x="9962316" y="37791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R="0" lvl="0" indent="0" algn="ctr" fontAlgn="auto">
              <a:lnSpc>
                <a:spcPct val="106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</a:t>
            </a:r>
          </a:p>
        </p:txBody>
      </p:sp>
    </p:spTree>
    <p:extLst>
      <p:ext uri="{BB962C8B-B14F-4D97-AF65-F5344CB8AC3E}">
        <p14:creationId xmlns:p14="http://schemas.microsoft.com/office/powerpoint/2010/main" val="1556371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Lightbox">
            <a:extLst>
              <a:ext uri="{FF2B5EF4-FFF2-40B4-BE49-F238E27FC236}">
                <a16:creationId xmlns:a16="http://schemas.microsoft.com/office/drawing/2014/main" id="{F3EC65EC-39C6-4D98-9A28-A5E7CD33C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298" y="4909534"/>
            <a:ext cx="2347683" cy="182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2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Transformer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5337844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Multi-Head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Self attention 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可視化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CBC626-08B2-4A21-A5E8-24BCC38E8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63" y="1211508"/>
            <a:ext cx="4559837" cy="50501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7E1F153-16DC-4067-9DA3-BB57AF6E6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893" y="1799386"/>
            <a:ext cx="7091107" cy="4185818"/>
          </a:xfrm>
          <a:prstGeom prst="rect">
            <a:avLst/>
          </a:prstGeom>
        </p:spPr>
      </p:pic>
      <p:sp>
        <p:nvSpPr>
          <p:cNvPr id="16" name="＞形箭號 72">
            <a:extLst>
              <a:ext uri="{FF2B5EF4-FFF2-40B4-BE49-F238E27FC236}">
                <a16:creationId xmlns:a16="http://schemas.microsoft.com/office/drawing/2014/main" id="{4A81FA63-5A08-40AE-95A2-0B6AC9D032E6}"/>
              </a:ext>
            </a:extLst>
          </p:cNvPr>
          <p:cNvSpPr/>
          <p:nvPr/>
        </p:nvSpPr>
        <p:spPr bwMode="gray">
          <a:xfrm>
            <a:off x="5478963" y="378029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</a:p>
        </p:txBody>
      </p:sp>
      <p:sp>
        <p:nvSpPr>
          <p:cNvPr id="17" name="＞形箭號 72">
            <a:extLst>
              <a:ext uri="{FF2B5EF4-FFF2-40B4-BE49-F238E27FC236}">
                <a16:creationId xmlns:a16="http://schemas.microsoft.com/office/drawing/2014/main" id="{45EDC7F2-0D79-4389-9403-266BF228B7ED}"/>
              </a:ext>
            </a:extLst>
          </p:cNvPr>
          <p:cNvSpPr/>
          <p:nvPr/>
        </p:nvSpPr>
        <p:spPr bwMode="gray">
          <a:xfrm>
            <a:off x="7720639" y="37768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自注意力</a:t>
            </a:r>
          </a:p>
        </p:txBody>
      </p:sp>
      <p:sp>
        <p:nvSpPr>
          <p:cNvPr id="18" name="＞形箭號 72">
            <a:extLst>
              <a:ext uri="{FF2B5EF4-FFF2-40B4-BE49-F238E27FC236}">
                <a16:creationId xmlns:a16="http://schemas.microsoft.com/office/drawing/2014/main" id="{01402067-612E-462D-93FA-A1A541635997}"/>
              </a:ext>
            </a:extLst>
          </p:cNvPr>
          <p:cNvSpPr/>
          <p:nvPr/>
        </p:nvSpPr>
        <p:spPr bwMode="gray">
          <a:xfrm>
            <a:off x="8841477" y="37779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</a:p>
        </p:txBody>
      </p:sp>
      <p:sp>
        <p:nvSpPr>
          <p:cNvPr id="19" name="＞形箭號 72">
            <a:extLst>
              <a:ext uri="{FF2B5EF4-FFF2-40B4-BE49-F238E27FC236}">
                <a16:creationId xmlns:a16="http://schemas.microsoft.com/office/drawing/2014/main" id="{155ED22F-EB9D-49F2-8616-C8D27DA6045C}"/>
              </a:ext>
            </a:extLst>
          </p:cNvPr>
          <p:cNvSpPr/>
          <p:nvPr/>
        </p:nvSpPr>
        <p:spPr bwMode="gray">
          <a:xfrm>
            <a:off x="6599801" y="37756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位置編碼</a:t>
            </a:r>
          </a:p>
        </p:txBody>
      </p:sp>
      <p:sp>
        <p:nvSpPr>
          <p:cNvPr id="21" name="＞形箭號 72">
            <a:extLst>
              <a:ext uri="{FF2B5EF4-FFF2-40B4-BE49-F238E27FC236}">
                <a16:creationId xmlns:a16="http://schemas.microsoft.com/office/drawing/2014/main" id="{6DF147C6-5175-4016-A909-2D6CC66BF69F}"/>
              </a:ext>
            </a:extLst>
          </p:cNvPr>
          <p:cNvSpPr/>
          <p:nvPr/>
        </p:nvSpPr>
        <p:spPr bwMode="gray">
          <a:xfrm>
            <a:off x="9962316" y="37791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R="0" lvl="0" indent="0" algn="ctr" fontAlgn="auto">
              <a:lnSpc>
                <a:spcPct val="106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</a:t>
            </a:r>
          </a:p>
        </p:txBody>
      </p:sp>
    </p:spTree>
    <p:extLst>
      <p:ext uri="{BB962C8B-B14F-4D97-AF65-F5344CB8AC3E}">
        <p14:creationId xmlns:p14="http://schemas.microsoft.com/office/powerpoint/2010/main" val="21025056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994407" cy="767639"/>
          </a:xfrm>
        </p:spPr>
        <p:txBody>
          <a:bodyPr>
            <a:normAutofit fontScale="90000"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Batch norm vs Layer norm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概念解析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Picture 2" descr="Transformer代码详解与项目实战之Layer Normalization_tf.python.keras.layers. layernormalization(epsilon=-CSDN博客">
            <a:extLst>
              <a:ext uri="{FF2B5EF4-FFF2-40B4-BE49-F238E27FC236}">
                <a16:creationId xmlns:a16="http://schemas.microsoft.com/office/drawing/2014/main" id="{A29938DE-54AF-4E9E-9458-25AA335E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36" y="1552353"/>
            <a:ext cx="6485806" cy="405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2EF8C2A-65F4-4A47-9A3E-54C5B49B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784" y="3017779"/>
            <a:ext cx="3558958" cy="27243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FFECCEF-D43A-46D5-B242-A7EF11EF9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351" y="1507404"/>
            <a:ext cx="5015018" cy="1654956"/>
          </a:xfrm>
          <a:prstGeom prst="rect">
            <a:avLst/>
          </a:prstGeom>
        </p:spPr>
      </p:pic>
      <p:sp>
        <p:nvSpPr>
          <p:cNvPr id="12" name="＞形箭號 72">
            <a:extLst>
              <a:ext uri="{FF2B5EF4-FFF2-40B4-BE49-F238E27FC236}">
                <a16:creationId xmlns:a16="http://schemas.microsoft.com/office/drawing/2014/main" id="{48AA9251-0ABC-4711-A266-995A9E2F9B7D}"/>
              </a:ext>
            </a:extLst>
          </p:cNvPr>
          <p:cNvSpPr/>
          <p:nvPr/>
        </p:nvSpPr>
        <p:spPr bwMode="gray">
          <a:xfrm>
            <a:off x="5478963" y="378029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</a:p>
        </p:txBody>
      </p:sp>
      <p:sp>
        <p:nvSpPr>
          <p:cNvPr id="13" name="＞形箭號 72">
            <a:extLst>
              <a:ext uri="{FF2B5EF4-FFF2-40B4-BE49-F238E27FC236}">
                <a16:creationId xmlns:a16="http://schemas.microsoft.com/office/drawing/2014/main" id="{ED05EAF7-1A3D-44A6-8800-8EC495DB71E9}"/>
              </a:ext>
            </a:extLst>
          </p:cNvPr>
          <p:cNvSpPr/>
          <p:nvPr/>
        </p:nvSpPr>
        <p:spPr bwMode="gray">
          <a:xfrm>
            <a:off x="7720639" y="37768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自注意力</a:t>
            </a:r>
          </a:p>
        </p:txBody>
      </p:sp>
      <p:sp>
        <p:nvSpPr>
          <p:cNvPr id="16" name="＞形箭號 72">
            <a:extLst>
              <a:ext uri="{FF2B5EF4-FFF2-40B4-BE49-F238E27FC236}">
                <a16:creationId xmlns:a16="http://schemas.microsoft.com/office/drawing/2014/main" id="{D35DE313-8C5F-49C7-8F0A-3E091BD70F93}"/>
              </a:ext>
            </a:extLst>
          </p:cNvPr>
          <p:cNvSpPr/>
          <p:nvPr/>
        </p:nvSpPr>
        <p:spPr bwMode="gray">
          <a:xfrm>
            <a:off x="8841477" y="37779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</a:p>
        </p:txBody>
      </p:sp>
      <p:sp>
        <p:nvSpPr>
          <p:cNvPr id="17" name="＞形箭號 72">
            <a:extLst>
              <a:ext uri="{FF2B5EF4-FFF2-40B4-BE49-F238E27FC236}">
                <a16:creationId xmlns:a16="http://schemas.microsoft.com/office/drawing/2014/main" id="{414BF925-97DD-475A-9BA7-B626F8E8B259}"/>
              </a:ext>
            </a:extLst>
          </p:cNvPr>
          <p:cNvSpPr/>
          <p:nvPr/>
        </p:nvSpPr>
        <p:spPr bwMode="gray">
          <a:xfrm>
            <a:off x="6599801" y="37756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位置編碼</a:t>
            </a:r>
          </a:p>
        </p:txBody>
      </p:sp>
      <p:sp>
        <p:nvSpPr>
          <p:cNvPr id="18" name="＞形箭號 72">
            <a:extLst>
              <a:ext uri="{FF2B5EF4-FFF2-40B4-BE49-F238E27FC236}">
                <a16:creationId xmlns:a16="http://schemas.microsoft.com/office/drawing/2014/main" id="{8DCB75E4-1260-47F4-AF89-620536A95B19}"/>
              </a:ext>
            </a:extLst>
          </p:cNvPr>
          <p:cNvSpPr/>
          <p:nvPr/>
        </p:nvSpPr>
        <p:spPr bwMode="gray">
          <a:xfrm>
            <a:off x="9962316" y="37791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R="0" lvl="0" indent="0" algn="ctr" fontAlgn="auto">
              <a:lnSpc>
                <a:spcPct val="106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B999B01-5F7E-49DB-8F09-4AFE50099126}"/>
              </a:ext>
            </a:extLst>
          </p:cNvPr>
          <p:cNvSpPr txBox="1"/>
          <p:nvPr/>
        </p:nvSpPr>
        <p:spPr>
          <a:xfrm>
            <a:off x="736400" y="5766192"/>
            <a:ext cx="5863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任務中每個樣本的序列通常長度不一，使用 </a:t>
            </a:r>
            <a:r>
              <a:rPr lang="en-US" altLang="zh-TW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batch norm</a:t>
            </a:r>
            <a:r>
              <a:rPr lang="zh-TW" altLang="en-US" sz="1600" b="1" i="0" dirty="0">
                <a:solidFill>
                  <a:srgbClr val="26262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，會影響參數訓練的不穩定性。</a:t>
            </a:r>
            <a:endParaRPr lang="en-US" altLang="zh-TW" sz="1600" b="1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40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77489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課程概要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335699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812D11C6-44E5-4BCF-9017-3D444978559D}"/>
              </a:ext>
            </a:extLst>
          </p:cNvPr>
          <p:cNvSpPr/>
          <p:nvPr/>
        </p:nvSpPr>
        <p:spPr>
          <a:xfrm>
            <a:off x="3861398" y="1779128"/>
            <a:ext cx="4461145" cy="4461145"/>
          </a:xfrm>
          <a:prstGeom prst="flowChartConnector">
            <a:avLst/>
          </a:prstGeom>
          <a:solidFill>
            <a:srgbClr val="8497B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8CDB661A-17D2-404E-8AD3-9D178BE99680}"/>
              </a:ext>
            </a:extLst>
          </p:cNvPr>
          <p:cNvSpPr/>
          <p:nvPr/>
        </p:nvSpPr>
        <p:spPr>
          <a:xfrm>
            <a:off x="7214389" y="1779128"/>
            <a:ext cx="4461145" cy="4461145"/>
          </a:xfrm>
          <a:prstGeom prst="flowChartConnector">
            <a:avLst/>
          </a:prstGeom>
          <a:solidFill>
            <a:srgbClr val="80808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7DECA9F-1EF1-4182-B6B4-13B029334322}"/>
              </a:ext>
            </a:extLst>
          </p:cNvPr>
          <p:cNvSpPr txBox="1"/>
          <p:nvPr/>
        </p:nvSpPr>
        <p:spPr>
          <a:xfrm>
            <a:off x="4190442" y="3200130"/>
            <a:ext cx="31522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NLP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Focus on NLP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 tagging, 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CBOW,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Word embedding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StopWords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text processing..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61A19FF-3506-4A84-843A-BBE6B22A983B}"/>
              </a:ext>
            </a:extLst>
          </p:cNvPr>
          <p:cNvSpPr txBox="1"/>
          <p:nvPr/>
        </p:nvSpPr>
        <p:spPr>
          <a:xfrm>
            <a:off x="8535632" y="3200130"/>
            <a:ext cx="29276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Deep Learning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Focus on Deep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Loss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Optimization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Details(regularization, 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etc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A7A5ADE-800B-4FB3-A224-75619F99D550}"/>
              </a:ext>
            </a:extLst>
          </p:cNvPr>
          <p:cNvSpPr txBox="1"/>
          <p:nvPr/>
        </p:nvSpPr>
        <p:spPr>
          <a:xfrm>
            <a:off x="7082943" y="3060235"/>
            <a:ext cx="1451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Basic common topic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What’s ANN?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How to classify text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2C3CEB6-EEA6-4044-B828-B6C0C0C167F2}"/>
              </a:ext>
            </a:extLst>
          </p:cNvPr>
          <p:cNvSpPr txBox="1"/>
          <p:nvPr/>
        </p:nvSpPr>
        <p:spPr>
          <a:xfrm>
            <a:off x="5338145" y="2048248"/>
            <a:ext cx="1507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Will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8AA3407-42E1-4198-AD6D-A805421FDF72}"/>
              </a:ext>
            </a:extLst>
          </p:cNvPr>
          <p:cNvSpPr txBox="1"/>
          <p:nvPr/>
        </p:nvSpPr>
        <p:spPr>
          <a:xfrm>
            <a:off x="8650576" y="2048248"/>
            <a:ext cx="1687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Will not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70801A5-04CF-4EF3-9324-C3E33A8D340C}"/>
              </a:ext>
            </a:extLst>
          </p:cNvPr>
          <p:cNvSpPr txBox="1"/>
          <p:nvPr/>
        </p:nvSpPr>
        <p:spPr>
          <a:xfrm>
            <a:off x="490172" y="1672803"/>
            <a:ext cx="333167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Day1</a:t>
            </a:r>
            <a:r>
              <a:rPr lang="zh-TW" altLang="en-US" sz="2400" b="1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r>
              <a:rPr lang="en-US" altLang="zh-TW" sz="2400" b="1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0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文字預處理</a:t>
            </a:r>
            <a:endParaRPr lang="en-US" altLang="zh-TW" sz="2000" b="0" i="0" dirty="0">
              <a:solidFill>
                <a:srgbClr val="2D2F3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2000" b="0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0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機器學習</a:t>
            </a:r>
            <a:endParaRPr lang="en-US" altLang="zh-TW" sz="2000" b="0" i="0" dirty="0">
              <a:solidFill>
                <a:srgbClr val="2D2F3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en-US" altLang="zh-TW" sz="2000" b="0" i="0" dirty="0">
              <a:solidFill>
                <a:srgbClr val="2D2F3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Day2</a:t>
            </a:r>
            <a:r>
              <a:rPr lang="zh-TW" altLang="en-US" sz="2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2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400" b="1" i="0" dirty="0">
              <a:solidFill>
                <a:srgbClr val="2D2F3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2000" b="0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0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深度學習</a:t>
            </a:r>
            <a:endParaRPr lang="en-US" altLang="zh-TW" sz="2000" b="0" i="0" dirty="0">
              <a:solidFill>
                <a:srgbClr val="2D2F3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en-US" altLang="zh-TW" sz="2000" b="0" i="0" dirty="0">
              <a:solidFill>
                <a:srgbClr val="2D2F3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400" b="1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Day3</a:t>
            </a:r>
            <a:r>
              <a:rPr lang="zh-TW" altLang="en-US" sz="2400" b="1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400" b="1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預訓練模型</a:t>
            </a:r>
            <a:endParaRPr lang="en-US" altLang="zh-TW" sz="2000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2000" b="0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0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大型語言模型</a:t>
            </a:r>
            <a:endParaRPr lang="en-US" altLang="zh-TW" sz="2000" b="0" i="0" dirty="0">
              <a:solidFill>
                <a:srgbClr val="2D2F3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997F0610-8AC6-4729-BB3C-76AC2871D28F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注意事項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DF885A5-249F-4AA7-843E-F03393C16F25}"/>
              </a:ext>
            </a:extLst>
          </p:cNvPr>
          <p:cNvSpPr txBox="1"/>
          <p:nvPr/>
        </p:nvSpPr>
        <p:spPr>
          <a:xfrm>
            <a:off x="5532582" y="422445"/>
            <a:ext cx="6307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 </a:t>
            </a:r>
            <a:r>
              <a:rPr lang="en-US" altLang="zh-TW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roadmap </a:t>
            </a:r>
            <a:r>
              <a:rPr lang="zh-TW" altLang="en-US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請參考心智圖</a:t>
            </a:r>
          </a:p>
        </p:txBody>
      </p:sp>
    </p:spTree>
    <p:extLst>
      <p:ext uri="{BB962C8B-B14F-4D97-AF65-F5344CB8AC3E}">
        <p14:creationId xmlns:p14="http://schemas.microsoft.com/office/powerpoint/2010/main" val="4771521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Transformer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編碼到解碼完整流程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758844F-E9EC-424B-811D-BD818AF2F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1"/>
          <a:stretch/>
        </p:blipFill>
        <p:spPr>
          <a:xfrm>
            <a:off x="633461" y="1450961"/>
            <a:ext cx="4421139" cy="48453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830E004-E379-4D47-80D8-065E071C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84" y="1289310"/>
            <a:ext cx="5017443" cy="4913802"/>
          </a:xfrm>
          <a:prstGeom prst="rect">
            <a:avLst/>
          </a:prstGeom>
        </p:spPr>
      </p:pic>
      <p:sp>
        <p:nvSpPr>
          <p:cNvPr id="16" name="＞形箭號 72">
            <a:extLst>
              <a:ext uri="{FF2B5EF4-FFF2-40B4-BE49-F238E27FC236}">
                <a16:creationId xmlns:a16="http://schemas.microsoft.com/office/drawing/2014/main" id="{3BB68441-1C08-41D3-A10D-80F38F963EB7}"/>
              </a:ext>
            </a:extLst>
          </p:cNvPr>
          <p:cNvSpPr/>
          <p:nvPr/>
        </p:nvSpPr>
        <p:spPr bwMode="gray">
          <a:xfrm>
            <a:off x="5478963" y="378029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詞嵌入</a:t>
            </a:r>
          </a:p>
        </p:txBody>
      </p:sp>
      <p:sp>
        <p:nvSpPr>
          <p:cNvPr id="17" name="＞形箭號 72">
            <a:extLst>
              <a:ext uri="{FF2B5EF4-FFF2-40B4-BE49-F238E27FC236}">
                <a16:creationId xmlns:a16="http://schemas.microsoft.com/office/drawing/2014/main" id="{056E030D-BD51-4EFF-8F6E-29244DE16305}"/>
              </a:ext>
            </a:extLst>
          </p:cNvPr>
          <p:cNvSpPr/>
          <p:nvPr/>
        </p:nvSpPr>
        <p:spPr bwMode="gray">
          <a:xfrm>
            <a:off x="7720639" y="37768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自注意力</a:t>
            </a:r>
          </a:p>
        </p:txBody>
      </p:sp>
      <p:sp>
        <p:nvSpPr>
          <p:cNvPr id="18" name="＞形箭號 72">
            <a:extLst>
              <a:ext uri="{FF2B5EF4-FFF2-40B4-BE49-F238E27FC236}">
                <a16:creationId xmlns:a16="http://schemas.microsoft.com/office/drawing/2014/main" id="{91D3678D-CD70-4487-BBCD-EF36A8F4003A}"/>
              </a:ext>
            </a:extLst>
          </p:cNvPr>
          <p:cNvSpPr/>
          <p:nvPr/>
        </p:nvSpPr>
        <p:spPr bwMode="gray">
          <a:xfrm>
            <a:off x="8841477" y="37779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</a:p>
        </p:txBody>
      </p:sp>
      <p:sp>
        <p:nvSpPr>
          <p:cNvPr id="19" name="＞形箭號 72">
            <a:extLst>
              <a:ext uri="{FF2B5EF4-FFF2-40B4-BE49-F238E27FC236}">
                <a16:creationId xmlns:a16="http://schemas.microsoft.com/office/drawing/2014/main" id="{3750AF23-A679-4CE5-BF2E-02C2E4045F4A}"/>
              </a:ext>
            </a:extLst>
          </p:cNvPr>
          <p:cNvSpPr/>
          <p:nvPr/>
        </p:nvSpPr>
        <p:spPr bwMode="gray">
          <a:xfrm>
            <a:off x="6599801" y="377568"/>
            <a:ext cx="1136074" cy="515946"/>
          </a:xfrm>
          <a:prstGeom prst="chevron">
            <a:avLst>
              <a:gd name="adj" fmla="val 28286"/>
            </a:avLst>
          </a:prstGeom>
          <a:solidFill>
            <a:srgbClr val="D9D9D9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  <a:buFont typeface="Wingdings 2" pitchFamily="18" charset="2"/>
              <a:buNone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位置編碼</a:t>
            </a:r>
          </a:p>
        </p:txBody>
      </p:sp>
      <p:sp>
        <p:nvSpPr>
          <p:cNvPr id="21" name="＞形箭號 72">
            <a:extLst>
              <a:ext uri="{FF2B5EF4-FFF2-40B4-BE49-F238E27FC236}">
                <a16:creationId xmlns:a16="http://schemas.microsoft.com/office/drawing/2014/main" id="{2CF38E8E-F52E-4D29-AADC-FFF4DA74587A}"/>
              </a:ext>
            </a:extLst>
          </p:cNvPr>
          <p:cNvSpPr/>
          <p:nvPr/>
        </p:nvSpPr>
        <p:spPr bwMode="gray">
          <a:xfrm>
            <a:off x="9962316" y="377913"/>
            <a:ext cx="1136074" cy="515946"/>
          </a:xfrm>
          <a:prstGeom prst="chevron">
            <a:avLst>
              <a:gd name="adj" fmla="val 28286"/>
            </a:avLst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R="0" lvl="0" indent="0" algn="ctr" fontAlgn="auto">
              <a:lnSpc>
                <a:spcPct val="106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TW" altLang="en-US" sz="1200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解碼</a:t>
            </a:r>
          </a:p>
        </p:txBody>
      </p:sp>
    </p:spTree>
    <p:extLst>
      <p:ext uri="{BB962C8B-B14F-4D97-AF65-F5344CB8AC3E}">
        <p14:creationId xmlns:p14="http://schemas.microsoft.com/office/powerpoint/2010/main" val="3676983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ELMo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/ BERT/ GPT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Self-Supervised learning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0BECF39-57DA-4DEE-BC4A-03F1E8D3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085" y="1672803"/>
            <a:ext cx="4942623" cy="446694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8B7E79E-49AF-4FED-B48C-9EF6B5D79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28" y="1450073"/>
            <a:ext cx="5015278" cy="49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90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60FF4FB-342B-4DF7-84CF-5A377EED1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212" y="1550272"/>
            <a:ext cx="3539287" cy="49312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41CCC6A-5EDF-4989-AE45-F05B5B638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86" y="1550272"/>
            <a:ext cx="3645788" cy="4795283"/>
          </a:xfrm>
          <a:prstGeom prst="rect">
            <a:avLst/>
          </a:prstGeom>
        </p:spPr>
      </p:pic>
      <p:sp>
        <p:nvSpPr>
          <p:cNvPr id="7" name="平行四邊形 6">
            <a:extLst>
              <a:ext uri="{FF2B5EF4-FFF2-40B4-BE49-F238E27FC236}">
                <a16:creationId xmlns:a16="http://schemas.microsoft.com/office/drawing/2014/main" id="{DAA9AAA0-28DD-431F-9B88-B7DCE995F5F4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3AF16BD8-4EEE-4B7D-9EC9-491936A338D0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15EC97-642D-4347-BE52-FD84C057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143802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Transformer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變形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88737-76EB-4960-B32B-ADE3B1DB3191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BERT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vs GPT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11" name="圖片 10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E0ED5516-D022-4FED-A441-9380C4FD56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B7E6711-D6CF-400F-8BAE-1973A8721473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67B36DD-542F-4690-8AD2-588395E4DB99}"/>
              </a:ext>
            </a:extLst>
          </p:cNvPr>
          <p:cNvSpPr txBox="1"/>
          <p:nvPr/>
        </p:nvSpPr>
        <p:spPr>
          <a:xfrm>
            <a:off x="6472570" y="1179597"/>
            <a:ext cx="1374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6DDAA-2A0C-4AB6-9296-BAC540518B96}"/>
              </a:ext>
            </a:extLst>
          </p:cNvPr>
          <p:cNvSpPr txBox="1"/>
          <p:nvPr/>
        </p:nvSpPr>
        <p:spPr>
          <a:xfrm>
            <a:off x="9738707" y="1134019"/>
            <a:ext cx="1374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6BFD72-8C5D-4800-90C0-14C32EA6A661}"/>
              </a:ext>
            </a:extLst>
          </p:cNvPr>
          <p:cNvSpPr txBox="1"/>
          <p:nvPr/>
        </p:nvSpPr>
        <p:spPr>
          <a:xfrm>
            <a:off x="584875" y="1864212"/>
            <a:ext cx="46706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b="0" i="0" dirty="0">
                <a:effectLst/>
                <a:latin typeface="Söhne"/>
              </a:rPr>
              <a:t>Bidirectional Encoder Representations from Transformers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r>
              <a:rPr lang="zh-TW" altLang="en-US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編碼器進行堆疊，這意味著每個</a:t>
            </a:r>
            <a:r>
              <a:rPr lang="en-US" altLang="zh-TW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的輸入和輸出位置都是相同的。由編碼器堆疊的模型可以一次生成所有輸出。另外</a:t>
            </a:r>
            <a:r>
              <a:rPr lang="en-US" altLang="zh-TW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TW" altLang="en-US" sz="1600" dirty="0">
                <a:solidFill>
                  <a:srgbClr val="1717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屬於雙向編碼，對於上下文資訊的理解較強，可以針對不同的下游任務進行微調，提高模型的泛用性。</a:t>
            </a:r>
            <a:endParaRPr lang="en-US" altLang="zh-TW" sz="1600" dirty="0">
              <a:solidFill>
                <a:srgbClr val="17171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zh-TW" altLang="en-US" sz="1600" b="0" i="0" dirty="0">
              <a:solidFill>
                <a:srgbClr val="171717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zh-TW" altLang="en-US" sz="1600" b="0" i="0" dirty="0">
              <a:solidFill>
                <a:srgbClr val="171717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b="0" i="0" dirty="0">
                <a:effectLst/>
                <a:latin typeface="Söhne"/>
              </a:rPr>
              <a:t>Generative Pre-trained Transformer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屬於自回歸的 </a:t>
            </a:r>
            <a:r>
              <a:rPr lang="en-US" altLang="zh-TW" sz="1600" dirty="0">
                <a:solidFill>
                  <a:srgbClr val="1717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ransformer</a:t>
            </a:r>
            <a:r>
              <a:rPr lang="zh-TW" altLang="en-US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解碼器，這意味著每個</a:t>
            </a:r>
            <a:r>
              <a:rPr lang="en-US" altLang="zh-TW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都是基於前一個</a:t>
            </a:r>
            <a:r>
              <a:rPr lang="en-US" altLang="zh-TW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1600" b="0" i="0" dirty="0">
                <a:solidFill>
                  <a:srgbClr val="17171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進行預測的。使得模型在語言生成等任務上有較好的表現，但在分類上表現不佳。</a:t>
            </a:r>
            <a:endParaRPr lang="zh-TW" altLang="en-US" sz="1600" b="1" i="0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DC65C29-0A2E-4A7F-85A6-D07745B08A43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</p:spTree>
    <p:extLst>
      <p:ext uri="{BB962C8B-B14F-4D97-AF65-F5344CB8AC3E}">
        <p14:creationId xmlns:p14="http://schemas.microsoft.com/office/powerpoint/2010/main" val="18266137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9E21D58-854F-4CF0-BE30-90801294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529" y="964857"/>
            <a:ext cx="5682005" cy="5646492"/>
          </a:xfrm>
          <a:prstGeom prst="rect">
            <a:avLst/>
          </a:prstGeom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165067" cy="767639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ELMo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/ BERT/ GPT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大型語言模型的微調任務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C9F4385-CAF9-4A35-8B94-AA8820038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01" y="2748635"/>
            <a:ext cx="5565732" cy="410936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69DB72A-9BB3-494E-9DD1-369923FE4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19" y="1356745"/>
            <a:ext cx="5852410" cy="13144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B8C32B-482D-47C2-BE3C-1AFC3B90903A}"/>
              </a:ext>
            </a:extLst>
          </p:cNvPr>
          <p:cNvSpPr/>
          <p:nvPr/>
        </p:nvSpPr>
        <p:spPr>
          <a:xfrm>
            <a:off x="921799" y="1397267"/>
            <a:ext cx="364741" cy="137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26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6D8AA64-A153-45B2-8009-932B464A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07" y="1581473"/>
            <a:ext cx="7805491" cy="4737558"/>
          </a:xfrm>
          <a:prstGeom prst="rect">
            <a:avLst/>
          </a:prstGeom>
        </p:spPr>
      </p:pic>
      <p:sp>
        <p:nvSpPr>
          <p:cNvPr id="6" name="平行四邊形 5">
            <a:extLst>
              <a:ext uri="{FF2B5EF4-FFF2-40B4-BE49-F238E27FC236}">
                <a16:creationId xmlns:a16="http://schemas.microsoft.com/office/drawing/2014/main" id="{E0B417F1-4E09-405F-94DD-3EDB1C689890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平行四邊形 6">
            <a:extLst>
              <a:ext uri="{FF2B5EF4-FFF2-40B4-BE49-F238E27FC236}">
                <a16:creationId xmlns:a16="http://schemas.microsoft.com/office/drawing/2014/main" id="{673ADB29-3A17-47FB-B24C-63B697EEED6C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F15946C-4BD7-4CEA-A3C5-25CC607E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143802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Transformer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族譜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A4064CC1-A5D0-4D2D-A8AC-AC2340B06338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預訓練語言模型的分化</a:t>
            </a:r>
          </a:p>
        </p:txBody>
      </p:sp>
      <p:pic>
        <p:nvPicPr>
          <p:cNvPr id="10" name="圖片 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055ED008-1269-44A7-9772-5EFCFBE86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D6333DF-1227-47BE-B359-7925086C4991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3109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16506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LLM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發展史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2018 – 2023 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大型語言模型演進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62EB7A0-CFB8-48C1-8EEB-E1BAB090D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293" y="1432381"/>
            <a:ext cx="5885548" cy="474931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E5F1460-ECE2-4818-ADDF-F2EA17984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849" y="1800254"/>
            <a:ext cx="5484003" cy="308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84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0DF7EC-08C3-45EC-8D99-BD79B415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46"/>
            <a:ext cx="12192000" cy="65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634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實戰演練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本課程範例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3A409A-AFF2-4B9C-9AB9-58133882B4ED}"/>
              </a:ext>
            </a:extLst>
          </p:cNvPr>
          <p:cNvSpPr txBox="1"/>
          <p:nvPr/>
        </p:nvSpPr>
        <p:spPr>
          <a:xfrm>
            <a:off x="484841" y="2216678"/>
            <a:ext cx="410978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前處理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文字預處理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 of words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詞袋 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Word2vector(skip gram, CBOW)</a:t>
            </a:r>
          </a:p>
          <a:p>
            <a:pPr lvl="1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DED44AA-A75D-4564-A7BD-72AA37A1F7DA}"/>
              </a:ext>
            </a:extLst>
          </p:cNvPr>
          <p:cNvSpPr txBox="1"/>
          <p:nvPr/>
        </p:nvSpPr>
        <p:spPr>
          <a:xfrm>
            <a:off x="7911393" y="2216678"/>
            <a:ext cx="382782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深度學習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</a:p>
          <a:p>
            <a:pPr lvl="1"/>
            <a:r>
              <a:rPr lang="zh-TW" altLang="en-US" sz="16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en-US" altLang="zh-TW" sz="16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ANN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 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ANN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社群輿論輿情分析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RNN/LSTM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電影評論輿情分析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seq2seq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機器翻譯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16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altLang="zh-TW" sz="16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情緒分析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T5(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文章摘要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LLaMA2(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文本生成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系列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 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串接 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QA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問答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 AI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prompt 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46F483C-1466-4733-8938-72520A7A64E5}"/>
              </a:ext>
            </a:extLst>
          </p:cNvPr>
          <p:cNvSpPr txBox="1"/>
          <p:nvPr/>
        </p:nvSpPr>
        <p:spPr>
          <a:xfrm>
            <a:off x="4587171" y="2216678"/>
            <a:ext cx="333167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機器學習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馬可夫分類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馬可夫垃圾郵件分類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gram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LSA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語意分析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主題建模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6263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78D8121-27B5-4835-8808-B1C3F17E6594}"/>
              </a:ext>
            </a:extLst>
          </p:cNvPr>
          <p:cNvSpPr/>
          <p:nvPr/>
        </p:nvSpPr>
        <p:spPr>
          <a:xfrm>
            <a:off x="2299" y="588"/>
            <a:ext cx="12187400" cy="815201"/>
          </a:xfrm>
          <a:prstGeom prst="rect">
            <a:avLst/>
          </a:prstGeom>
          <a:gradFill flip="none" rotWithShape="1">
            <a:gsLst>
              <a:gs pos="0">
                <a:srgbClr val="AD9551">
                  <a:shade val="30000"/>
                  <a:satMod val="115000"/>
                </a:srgbClr>
              </a:gs>
              <a:gs pos="50000">
                <a:srgbClr val="AD9551">
                  <a:shade val="67500"/>
                  <a:satMod val="115000"/>
                </a:srgbClr>
              </a:gs>
              <a:gs pos="100000">
                <a:srgbClr val="AD9551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GothicNeo" panose="020B0503020000020004" pitchFamily="34" charset="-127"/>
              </a:rPr>
              <a:t>單元小結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54427F-947D-498E-AB5F-DEBE215E9CB9}"/>
              </a:ext>
            </a:extLst>
          </p:cNvPr>
          <p:cNvSpPr txBox="1"/>
          <p:nvPr/>
        </p:nvSpPr>
        <p:spPr>
          <a:xfrm>
            <a:off x="851647" y="11107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總結</a:t>
            </a: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6ACDC3-4FDA-4B29-BE11-B245190245E6}"/>
              </a:ext>
            </a:extLst>
          </p:cNvPr>
          <p:cNvSpPr txBox="1"/>
          <p:nvPr/>
        </p:nvSpPr>
        <p:spPr>
          <a:xfrm>
            <a:off x="851646" y="1867344"/>
            <a:ext cx="939813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超參數調教指南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https://developers.google.com/machine-learning/guides/deep-learning-tuning-playbook?hl=zh-tw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sz="20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 vs BERT </a:t>
            </a:r>
            <a:r>
              <a:rPr lang="zh-TW" altLang="en-US" sz="20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情緒分析</a:t>
            </a:r>
            <a:endParaRPr lang="en-US" altLang="zh-TW" sz="20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https://peaceful0907.medium.com/%E4%BE%86%E7%8E%A9%E9%BB%9Enlp-lstm-vs-bert-on-imdb-dataset-4aa18ecd65e2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97079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3232298" y="2848013"/>
            <a:ext cx="648586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 API</a:t>
            </a:r>
            <a:r>
              <a:rPr lang="zh-TW" altLang="en-US" sz="3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實戰 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pPr algn="ctr"/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29971F-D1AC-4EDA-B1E7-471F90CFAB64}"/>
              </a:ext>
            </a:extLst>
          </p:cNvPr>
          <p:cNvSpPr/>
          <p:nvPr/>
        </p:nvSpPr>
        <p:spPr>
          <a:xfrm>
            <a:off x="10505052" y="6367667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資料建模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2986060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實戰演練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本課程範例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3A409A-AFF2-4B9C-9AB9-58133882B4ED}"/>
              </a:ext>
            </a:extLst>
          </p:cNvPr>
          <p:cNvSpPr txBox="1"/>
          <p:nvPr/>
        </p:nvSpPr>
        <p:spPr>
          <a:xfrm>
            <a:off x="484841" y="2216678"/>
            <a:ext cx="410978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資料前處理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文字預處理 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NLTK/ </a:t>
            </a:r>
            <a:r>
              <a:rPr lang="en-US" altLang="zh-TW" sz="1400" b="1" dirty="0" err="1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Jieba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 of words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詞袋 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Word2vector(skip gram, CBOW)</a:t>
            </a:r>
          </a:p>
          <a:p>
            <a:pPr lvl="1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DED44AA-A75D-4564-A7BD-72AA37A1F7DA}"/>
              </a:ext>
            </a:extLst>
          </p:cNvPr>
          <p:cNvSpPr txBox="1"/>
          <p:nvPr/>
        </p:nvSpPr>
        <p:spPr>
          <a:xfrm>
            <a:off x="7911393" y="2216678"/>
            <a:ext cx="382782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深度學習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</a:p>
          <a:p>
            <a:pPr lvl="1"/>
            <a:r>
              <a:rPr lang="zh-TW" altLang="en-US" sz="16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en-US" altLang="zh-TW" sz="16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ANN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回歸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 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ANN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社群輿論輿情分析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RNN/LSTM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電影評論輿情分析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seq2seq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機器翻譯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16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altLang="zh-TW" sz="16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情緒分析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T5(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文章摘要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LLaMA2(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文本生成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系列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串接 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QA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問答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 AI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prompt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46F483C-1466-4733-8938-72520A7A64E5}"/>
              </a:ext>
            </a:extLst>
          </p:cNvPr>
          <p:cNvSpPr txBox="1"/>
          <p:nvPr/>
        </p:nvSpPr>
        <p:spPr>
          <a:xfrm>
            <a:off x="4587171" y="2216678"/>
            <a:ext cx="333167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機器學習</a:t>
            </a: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20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馬可夫分類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馬可夫垃圾郵件分類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gram 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LSA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語意分析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sz="1400" b="1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主題建模</a:t>
            </a:r>
            <a:endParaRPr lang="en-US" altLang="zh-TW" sz="14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12731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8" y="137525"/>
            <a:ext cx="5337843" cy="767639"/>
          </a:xfrm>
        </p:spPr>
        <p:txBody>
          <a:bodyPr>
            <a:normAutofit/>
          </a:bodyPr>
          <a:lstStyle/>
          <a:p>
            <a:r>
              <a:rPr lang="en-US" altLang="zh-TW" sz="2900" b="1" dirty="0" err="1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HuggingFace</a:t>
            </a:r>
            <a:r>
              <a:rPr lang="en-US" altLang="zh-TW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zh-TW" altLang="en-US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使用教學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AI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界的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GitHub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FA6459-8600-43B9-B4A8-F49649081A63}"/>
              </a:ext>
            </a:extLst>
          </p:cNvPr>
          <p:cNvSpPr/>
          <p:nvPr/>
        </p:nvSpPr>
        <p:spPr bwMode="gray">
          <a:xfrm>
            <a:off x="700993" y="4962389"/>
            <a:ext cx="2520000" cy="1332000"/>
          </a:xfrm>
          <a:prstGeom prst="rect">
            <a:avLst/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b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開源模型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Hub</a:t>
            </a:r>
            <a:endParaRPr lang="en-US" altLang="zh-TW" sz="2000" b="1" dirty="0">
              <a:solidFill>
                <a:srgbClr val="041E42"/>
              </a:solidFill>
              <a:latin typeface="Calibri"/>
              <a:ea typeface="微軟正黑體"/>
            </a:endParaRPr>
          </a:p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b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</a:br>
            <a:r>
              <a:rPr lang="zh-TW" altLang="en-US" sz="1400" dirty="0">
                <a:solidFill>
                  <a:srgbClr val="041E42"/>
                </a:solidFill>
                <a:latin typeface="Calibri"/>
                <a:ea typeface="微軟正黑體"/>
              </a:rPr>
              <a:t>大語言模型程式碼儲存庫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177733-60A2-4CB7-A95A-5CCC98800459}"/>
              </a:ext>
            </a:extLst>
          </p:cNvPr>
          <p:cNvSpPr/>
          <p:nvPr/>
        </p:nvSpPr>
        <p:spPr bwMode="gray">
          <a:xfrm>
            <a:off x="3463987" y="4966149"/>
            <a:ext cx="2520000" cy="1332000"/>
          </a:xfrm>
          <a:prstGeom prst="rect">
            <a:avLst/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b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Datasets</a:t>
            </a:r>
          </a:p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b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</a:b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數據管理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API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，提供訓練分割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7962D2-9548-4B87-9507-EE24874F1FB5}"/>
              </a:ext>
            </a:extLst>
          </p:cNvPr>
          <p:cNvSpPr/>
          <p:nvPr/>
        </p:nvSpPr>
        <p:spPr bwMode="gray">
          <a:xfrm>
            <a:off x="6226981" y="4966149"/>
            <a:ext cx="2520000" cy="1332000"/>
          </a:xfrm>
          <a:prstGeom prst="rect">
            <a:avLst/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b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Tokenizer</a:t>
            </a:r>
          </a:p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b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</a:br>
            <a:r>
              <a:rPr lang="zh-TW" altLang="en-US" sz="1400" dirty="0">
                <a:solidFill>
                  <a:srgbClr val="041E42"/>
                </a:solidFill>
                <a:latin typeface="Calibri"/>
                <a:ea typeface="微軟正黑體"/>
              </a:rPr>
              <a:t>分詞功能，支援各種分詞策略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EA3197-D548-470B-8C60-279D6ED68C1B}"/>
              </a:ext>
            </a:extLst>
          </p:cNvPr>
          <p:cNvSpPr/>
          <p:nvPr/>
        </p:nvSpPr>
        <p:spPr bwMode="gray">
          <a:xfrm>
            <a:off x="8989975" y="4962389"/>
            <a:ext cx="2520000" cy="1332000"/>
          </a:xfrm>
          <a:prstGeom prst="rect">
            <a:avLst/>
          </a:prstGeom>
          <a:solidFill>
            <a:srgbClr val="8497B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b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Transformers</a:t>
            </a:r>
            <a:endParaRPr lang="en-US" altLang="zh-TW" sz="2000" b="1" noProof="0" dirty="0">
              <a:solidFill>
                <a:srgbClr val="041E42"/>
              </a:solidFill>
              <a:latin typeface="Calibri"/>
              <a:ea typeface="微軟正黑體"/>
            </a:endParaRPr>
          </a:p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b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</a:b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集合 </a:t>
            </a:r>
            <a:r>
              <a:rPr lang="en-US" altLang="zh-TW" sz="1400" dirty="0">
                <a:solidFill>
                  <a:srgbClr val="041E42"/>
                </a:solidFill>
                <a:latin typeface="Calibri"/>
                <a:ea typeface="微軟正黑體"/>
              </a:rPr>
              <a:t>T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ransformer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相關模型庫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DD6E31-04F8-4A88-8F51-34FECC87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75" y="1443948"/>
            <a:ext cx="5427314" cy="3075943"/>
          </a:xfrm>
          <a:prstGeom prst="rect">
            <a:avLst/>
          </a:prstGeom>
        </p:spPr>
      </p:pic>
      <p:sp>
        <p:nvSpPr>
          <p:cNvPr id="42" name="文字版面配置區 2">
            <a:extLst>
              <a:ext uri="{FF2B5EF4-FFF2-40B4-BE49-F238E27FC236}">
                <a16:creationId xmlns:a16="http://schemas.microsoft.com/office/drawing/2014/main" id="{35DF7653-C2BC-455D-97BB-99DB22052E26}"/>
              </a:ext>
            </a:extLst>
          </p:cNvPr>
          <p:cNvSpPr txBox="1">
            <a:spLocks/>
          </p:cNvSpPr>
          <p:nvPr/>
        </p:nvSpPr>
        <p:spPr>
          <a:xfrm>
            <a:off x="6824603" y="3088510"/>
            <a:ext cx="4579047" cy="14931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10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2100" b="1" kern="1200">
                <a:solidFill>
                  <a:srgbClr val="92D05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  <a:lvl2pPr marL="0" indent="0" algn="l" defTabSz="121911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300" b="1" kern="1200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  <a:cs typeface="+mn-cs"/>
              </a:defRPr>
            </a:lvl2pPr>
            <a:lvl3pPr marL="235183" indent="-235183" algn="l" defTabSz="121911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3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475164" indent="-235183" algn="l" defTabSz="121911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300" kern="1200" baseline="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710348" indent="-235183" algn="l" defTabSz="1064604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400" kern="1200" baseline="0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  <a:cs typeface="+mn-cs"/>
              </a:defRPr>
            </a:lvl5pPr>
            <a:lvl6pPr marL="710348" indent="-235183" algn="l" defTabSz="121911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48" indent="-235183" algn="l" defTabSz="121911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48" indent="-235183" algn="l" defTabSz="121911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48" indent="-235183" algn="l" defTabSz="121911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altLang="zh-TW" dirty="0">
                <a:solidFill>
                  <a:srgbClr val="AD9551"/>
                </a:solidFill>
              </a:rPr>
              <a:t>Hugging Face </a:t>
            </a:r>
            <a:r>
              <a:rPr lang="zh-TW" altLang="en-US" dirty="0">
                <a:solidFill>
                  <a:srgbClr val="AD9551"/>
                </a:solidFill>
              </a:rPr>
              <a:t>，一個集開發者發表和共享預訓練模型、資料庫和示範檔案的人工智慧開源平台 </a:t>
            </a:r>
          </a:p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zh-TW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3" name="標題 3">
            <a:extLst>
              <a:ext uri="{FF2B5EF4-FFF2-40B4-BE49-F238E27FC236}">
                <a16:creationId xmlns:a16="http://schemas.microsoft.com/office/drawing/2014/main" id="{6E8736F0-F5E8-48B7-966E-7FE39CD49088}"/>
              </a:ext>
            </a:extLst>
          </p:cNvPr>
          <p:cNvSpPr txBox="1">
            <a:spLocks/>
          </p:cNvSpPr>
          <p:nvPr/>
        </p:nvSpPr>
        <p:spPr bwMode="gray">
          <a:xfrm>
            <a:off x="6824603" y="2647817"/>
            <a:ext cx="4579047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1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</a:lstStyle>
          <a:p>
            <a:pPr marL="0" marR="0" lvl="0" indent="0" algn="l" defTabSz="12191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u="none" strike="noStrike" kern="1200" cap="none" spc="0" normalizeH="0" baseline="0" noProof="0" dirty="0">
                <a:ln>
                  <a:noFill/>
                </a:ln>
                <a:solidFill>
                  <a:srgbClr val="1A1D24"/>
                </a:solidFill>
                <a:uLnTx/>
                <a:uFillTx/>
                <a:latin typeface="Hiragino Maru Gothic Pro"/>
                <a:ea typeface="微軟正黑體" panose="020B0604030504040204" pitchFamily="34" charset="-120"/>
                <a:cs typeface="Calibri" panose="020F0502020204030204" pitchFamily="34" charset="0"/>
              </a:rPr>
              <a:t>AI </a:t>
            </a:r>
            <a:r>
              <a:rPr lang="zh-TW" altLang="en-US" dirty="0">
                <a:solidFill>
                  <a:srgbClr val="1A1D24"/>
                </a:solidFill>
                <a:latin typeface="Hiragino Maru Gothic Pro"/>
              </a:rPr>
              <a:t>社群 </a:t>
            </a:r>
            <a:r>
              <a:rPr lang="en-US" altLang="zh-TW" dirty="0">
                <a:solidFill>
                  <a:srgbClr val="1A1D24"/>
                </a:solidFill>
                <a:latin typeface="Hiragino Maru Gothic Pro"/>
              </a:rPr>
              <a:t>– Hugging Face</a:t>
            </a:r>
            <a:endParaRPr kumimoji="0" lang="zh-TW" altLang="en-US" sz="2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64FBE2-05A7-4F37-9EEB-35888235C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514" y="1353674"/>
            <a:ext cx="4127221" cy="10971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4912F65-3A66-4779-B8F2-87D902DFD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397" y="2981919"/>
            <a:ext cx="3780256" cy="1750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96468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78D8121-27B5-4835-8808-B1C3F17E6594}"/>
              </a:ext>
            </a:extLst>
          </p:cNvPr>
          <p:cNvSpPr/>
          <p:nvPr/>
        </p:nvSpPr>
        <p:spPr>
          <a:xfrm>
            <a:off x="2299" y="588"/>
            <a:ext cx="12187400" cy="815201"/>
          </a:xfrm>
          <a:prstGeom prst="rect">
            <a:avLst/>
          </a:prstGeom>
          <a:gradFill flip="none" rotWithShape="1">
            <a:gsLst>
              <a:gs pos="0">
                <a:srgbClr val="AD9551">
                  <a:shade val="30000"/>
                  <a:satMod val="115000"/>
                </a:srgbClr>
              </a:gs>
              <a:gs pos="50000">
                <a:srgbClr val="AD9551">
                  <a:shade val="67500"/>
                  <a:satMod val="115000"/>
                </a:srgbClr>
              </a:gs>
              <a:gs pos="100000">
                <a:srgbClr val="AD9551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GothicNeo" panose="020B0503020000020004" pitchFamily="34" charset="-127"/>
              </a:rPr>
              <a:t>環境設置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54427F-947D-498E-AB5F-DEBE215E9CB9}"/>
              </a:ext>
            </a:extLst>
          </p:cNvPr>
          <p:cNvSpPr txBox="1"/>
          <p:nvPr/>
        </p:nvSpPr>
        <p:spPr>
          <a:xfrm>
            <a:off x="591879" y="10751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套件安裝</a:t>
            </a: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1A715C-B914-4F19-B2B1-281CA1704E5A}"/>
              </a:ext>
            </a:extLst>
          </p:cNvPr>
          <p:cNvSpPr txBox="1"/>
          <p:nvPr/>
        </p:nvSpPr>
        <p:spPr>
          <a:xfrm>
            <a:off x="591879" y="1713017"/>
            <a:ext cx="9328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建虛擬環境</a:t>
            </a: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pypi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(pip install)</a:t>
            </a:r>
          </a:p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2.x</a:t>
            </a:r>
          </a:p>
          <a:p>
            <a:pPr marL="342900" indent="-342900">
              <a:buAutoNum type="arabicPeriod"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裝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去官往找指令安裝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版本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有版本別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AutoNum type="arabicPeriod"/>
            </a:pP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環境，能用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pip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盡量用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pip</a:t>
            </a:r>
          </a:p>
          <a:p>
            <a:pPr marL="342900" indent="-342900">
              <a:buAutoNum type="arabicPeriod"/>
            </a:pP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30xx, 40xx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系列顯卡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版本要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cuDNN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版本要略低於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 如果只想練習語法，簡單訓練，直接獨立安裝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就好 </a:t>
            </a: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transformers datasets evaluate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peft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accelerate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gradio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optimum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sentencepiece</a:t>
            </a:r>
            <a:endParaRPr lang="en-US" altLang="zh-TW" sz="1600" b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jupyterlab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scikit-learn pandas matplotlib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tensorboard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nltk</a:t>
            </a:r>
            <a:r>
              <a:rPr lang="en-US" altLang="zh-TW" sz="16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rouge</a:t>
            </a:r>
          </a:p>
          <a:p>
            <a:pPr marL="342900" indent="-342900">
              <a:buAutoNum type="arabicPeriod"/>
            </a:pP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501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5052026" cy="767639"/>
          </a:xfrm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HF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- Transformers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基礎知識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&amp;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環境安裝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695C6D-AAC5-40ED-AD19-22D0BFAA0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659" y="1545629"/>
            <a:ext cx="8602275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75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補充教材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4BE26C0-C61B-49C2-AB19-DC179742CF80}"/>
              </a:ext>
            </a:extLst>
          </p:cNvPr>
          <p:cNvSpPr txBox="1"/>
          <p:nvPr/>
        </p:nvSpPr>
        <p:spPr>
          <a:xfrm>
            <a:off x="515571" y="1689736"/>
            <a:ext cx="868159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Package Management Tool</a:t>
            </a:r>
          </a:p>
          <a:p>
            <a:pPr algn="l"/>
            <a:r>
              <a:rPr lang="zh-TW" altLang="en-US" b="0" i="0" dirty="0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b="0" i="0" dirty="0" err="1">
                <a:solidFill>
                  <a:srgbClr val="2D2F3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en-US" altLang="zh-TW" dirty="0" err="1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Pipenv</a:t>
            </a:r>
            <a:endParaRPr lang="en-US" altLang="zh-TW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2D2F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endParaRPr lang="en-US" altLang="zh-TW" sz="2800" b="0" i="0" dirty="0">
              <a:solidFill>
                <a:srgbClr val="2D2F3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800" b="0" i="0" dirty="0">
              <a:solidFill>
                <a:srgbClr val="2D2F3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800" dirty="0">
              <a:solidFill>
                <a:srgbClr val="2D2F3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73765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228862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深度學習環境搭建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18614E0-4EE0-433C-BEB7-305FD130CA47}"/>
              </a:ext>
            </a:extLst>
          </p:cNvPr>
          <p:cNvSpPr txBox="1"/>
          <p:nvPr/>
        </p:nvSpPr>
        <p:spPr>
          <a:xfrm>
            <a:off x="584874" y="1864212"/>
            <a:ext cx="551112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使用虛擬環境或套件管理工具是比較好的選擇</a:t>
            </a:r>
            <a:r>
              <a:rPr lang="en-US" altLang="zh-TW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容易搬移環境設定到其他機器</a:t>
            </a:r>
            <a:endParaRPr lang="en-US" altLang="zh-TW" sz="16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不會被其他版本的套件汙染，造成不相容問題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下載別人專案時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7C4DE0-5A1A-451D-B2B5-DDEF20929E4B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34FA46-4669-4AD7-AE02-E994AC2A8A5F}"/>
              </a:ext>
            </a:extLst>
          </p:cNvPr>
          <p:cNvSpPr/>
          <p:nvPr/>
        </p:nvSpPr>
        <p:spPr>
          <a:xfrm>
            <a:off x="7486261" y="5599530"/>
            <a:ext cx="2743200" cy="5113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NVIDIA GPU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60819A-50BD-4FF5-9916-54BEC12D8349}"/>
              </a:ext>
            </a:extLst>
          </p:cNvPr>
          <p:cNvSpPr/>
          <p:nvPr/>
        </p:nvSpPr>
        <p:spPr>
          <a:xfrm>
            <a:off x="7486261" y="4501438"/>
            <a:ext cx="2743200" cy="5113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NVIDIA</a:t>
            </a:r>
            <a:r>
              <a:rPr lang="zh-TW" altLang="en-US" dirty="0"/>
              <a:t> </a:t>
            </a:r>
            <a:r>
              <a:rPr lang="en-US" altLang="zh-TW" dirty="0"/>
              <a:t>driver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04170B-6250-40EC-A888-219D813DB690}"/>
              </a:ext>
            </a:extLst>
          </p:cNvPr>
          <p:cNvSpPr/>
          <p:nvPr/>
        </p:nvSpPr>
        <p:spPr>
          <a:xfrm>
            <a:off x="7486261" y="2803704"/>
            <a:ext cx="2743200" cy="1328871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5AD16F-243C-4EA5-9C00-4E19713A737A}"/>
              </a:ext>
            </a:extLst>
          </p:cNvPr>
          <p:cNvSpPr/>
          <p:nvPr/>
        </p:nvSpPr>
        <p:spPr>
          <a:xfrm>
            <a:off x="7698420" y="3359397"/>
            <a:ext cx="2382678" cy="511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PyTorch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42404F7-2DF4-4136-B647-FDEEF14FC1A4}"/>
              </a:ext>
            </a:extLst>
          </p:cNvPr>
          <p:cNvSpPr txBox="1"/>
          <p:nvPr/>
        </p:nvSpPr>
        <p:spPr>
          <a:xfrm>
            <a:off x="8109256" y="2896885"/>
            <a:ext cx="15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Conda</a:t>
            </a:r>
            <a:r>
              <a:rPr lang="en-US" altLang="zh-TW" dirty="0">
                <a:solidFill>
                  <a:schemeClr val="bg1"/>
                </a:solidFill>
              </a:rPr>
              <a:t>/ </a:t>
            </a:r>
            <a:r>
              <a:rPr lang="en-US" altLang="zh-TW" dirty="0" err="1">
                <a:solidFill>
                  <a:schemeClr val="bg1"/>
                </a:solidFill>
              </a:rPr>
              <a:t>pipenv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8A2AE1F-4A8C-4790-B514-E4B923E7C11F}"/>
              </a:ext>
            </a:extLst>
          </p:cNvPr>
          <p:cNvCxnSpPr/>
          <p:nvPr/>
        </p:nvCxnSpPr>
        <p:spPr>
          <a:xfrm>
            <a:off x="6880205" y="5336645"/>
            <a:ext cx="395531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5839630-21B4-4CE8-B248-2B375E53B543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8857861" y="4132575"/>
            <a:ext cx="0" cy="3688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B7D8D93-F68C-47F7-927F-D1FF344086BD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8857861" y="5012809"/>
            <a:ext cx="986" cy="586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75FBAE8-321C-4CD3-8938-003D2B14DFDF}"/>
              </a:ext>
            </a:extLst>
          </p:cNvPr>
          <p:cNvSpPr txBox="1"/>
          <p:nvPr/>
        </p:nvSpPr>
        <p:spPr>
          <a:xfrm>
            <a:off x="10437293" y="4889095"/>
            <a:ext cx="100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software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780B9E-9C9A-484E-ADF8-74AFC81CFBCB}"/>
              </a:ext>
            </a:extLst>
          </p:cNvPr>
          <p:cNvSpPr txBox="1"/>
          <p:nvPr/>
        </p:nvSpPr>
        <p:spPr>
          <a:xfrm>
            <a:off x="10437293" y="5397597"/>
            <a:ext cx="108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hardware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396D2CF-4FAB-4150-99B3-86223A75DFC5}"/>
              </a:ext>
            </a:extLst>
          </p:cNvPr>
          <p:cNvSpPr/>
          <p:nvPr/>
        </p:nvSpPr>
        <p:spPr>
          <a:xfrm>
            <a:off x="7486261" y="2029449"/>
            <a:ext cx="2743200" cy="496408"/>
          </a:xfrm>
          <a:prstGeom prst="rect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  <a:endParaRPr lang="zh-TW" altLang="en-US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CACA613-73C8-4C3F-BCBD-79075B7C5F74}"/>
              </a:ext>
            </a:extLst>
          </p:cNvPr>
          <p:cNvCxnSpPr/>
          <p:nvPr/>
        </p:nvCxnSpPr>
        <p:spPr>
          <a:xfrm>
            <a:off x="8857861" y="2525857"/>
            <a:ext cx="0" cy="3688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E920D50-4A22-4C9B-B270-6F45149D3E5B}"/>
              </a:ext>
            </a:extLst>
          </p:cNvPr>
          <p:cNvSpPr txBox="1"/>
          <p:nvPr/>
        </p:nvSpPr>
        <p:spPr>
          <a:xfrm>
            <a:off x="1617949" y="4179406"/>
            <a:ext cx="43155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小提醒</a:t>
            </a:r>
            <a:r>
              <a:rPr lang="en-US" altLang="zh-TW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套件管理工具只能管理執行環境和程式套件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沒辦法管理硬體驅動程式</a:t>
            </a:r>
            <a:endParaRPr lang="en-US" altLang="zh-TW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2BAD3EF-29A4-4B85-90EC-B54801591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76" y="4235572"/>
            <a:ext cx="673298" cy="642694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EE6BF820-22F6-4E2A-B803-889B97191752}"/>
              </a:ext>
            </a:extLst>
          </p:cNvPr>
          <p:cNvSpPr/>
          <p:nvPr/>
        </p:nvSpPr>
        <p:spPr>
          <a:xfrm>
            <a:off x="877901" y="4010130"/>
            <a:ext cx="4912477" cy="116955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標題 1">
            <a:extLst>
              <a:ext uri="{FF2B5EF4-FFF2-40B4-BE49-F238E27FC236}">
                <a16:creationId xmlns:a16="http://schemas.microsoft.com/office/drawing/2014/main" id="{8437F8E1-66A5-438F-BA21-E4D764140218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套件管理工具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E2469CD-30EC-4878-9F68-C4D2101CEF6C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補充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03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228862" cy="767639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pipenv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17" name="表格 17">
            <a:extLst>
              <a:ext uri="{FF2B5EF4-FFF2-40B4-BE49-F238E27FC236}">
                <a16:creationId xmlns:a16="http://schemas.microsoft.com/office/drawing/2014/main" id="{39C486C1-E34A-46F0-91DE-F50970E1A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043645"/>
              </p:ext>
            </p:extLst>
          </p:nvPr>
        </p:nvGraphicFramePr>
        <p:xfrm>
          <a:off x="1932764" y="2057400"/>
          <a:ext cx="81280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094015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17158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Steps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Command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7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Install </a:t>
                      </a:r>
                      <a:r>
                        <a:rPr lang="en-US" altLang="zh-TW" sz="2400" dirty="0" err="1"/>
                        <a:t>Pipenv</a:t>
                      </a:r>
                      <a:r>
                        <a:rPr lang="en-US" altLang="zh-TW" sz="2400" dirty="0"/>
                        <a:t> with pip3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pip install </a:t>
                      </a:r>
                      <a:r>
                        <a:rPr lang="en-US" altLang="zh-TW" sz="2400" dirty="0" err="1"/>
                        <a:t>pipenv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300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Install packages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pipenv</a:t>
                      </a:r>
                      <a:r>
                        <a:rPr lang="en-US" altLang="zh-TW" sz="2400" dirty="0"/>
                        <a:t> install </a:t>
                      </a:r>
                      <a:r>
                        <a:rPr lang="en-US" altLang="zh-TW" sz="2400" dirty="0" err="1"/>
                        <a:t>numpy</a:t>
                      </a:r>
                      <a:r>
                        <a:rPr lang="en-US" altLang="zh-TW" sz="2400" dirty="0"/>
                        <a:t> pandas…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621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Activate the environment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pipenv</a:t>
                      </a:r>
                      <a:r>
                        <a:rPr lang="en-US" altLang="zh-TW" sz="2400" dirty="0"/>
                        <a:t> shell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67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Run your application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python xxxx.py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1066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Leave the environment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exit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4416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Export package list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pip freeze &gt; requirments.txt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4795461"/>
                  </a:ext>
                </a:extLst>
              </a:tr>
            </a:tbl>
          </a:graphicData>
        </a:graphic>
      </p:graphicFrame>
      <p:sp>
        <p:nvSpPr>
          <p:cNvPr id="35" name="文字方塊 34">
            <a:extLst>
              <a:ext uri="{FF2B5EF4-FFF2-40B4-BE49-F238E27FC236}">
                <a16:creationId xmlns:a16="http://schemas.microsoft.com/office/drawing/2014/main" id="{756EFD5E-0FC9-405D-B770-813FE838371B}"/>
              </a:ext>
            </a:extLst>
          </p:cNvPr>
          <p:cNvSpPr txBox="1"/>
          <p:nvPr/>
        </p:nvSpPr>
        <p:spPr>
          <a:xfrm>
            <a:off x="2841553" y="5626027"/>
            <a:ext cx="631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i="0" dirty="0">
                <a:solidFill>
                  <a:srgbClr val="595959"/>
                </a:solidFill>
                <a:effectLst/>
                <a:latin typeface="helvetica neue"/>
              </a:rPr>
              <a:t>https://reurl.cc/3eMLRR</a:t>
            </a: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DBBDE350-2C15-4833-B81D-5381D593BDBB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套件管理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CCE5A902-845C-4CE1-8502-D860306AB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698" y="4895921"/>
            <a:ext cx="1480039" cy="174374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06F7DA0F-D016-4DD8-AC2A-72857E987FE1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補充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526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228862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anaconda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8" name="表格 17">
            <a:extLst>
              <a:ext uri="{FF2B5EF4-FFF2-40B4-BE49-F238E27FC236}">
                <a16:creationId xmlns:a16="http://schemas.microsoft.com/office/drawing/2014/main" id="{21596DE1-0347-4381-9C1E-3EE7A09F8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34675"/>
              </p:ext>
            </p:extLst>
          </p:nvPr>
        </p:nvGraphicFramePr>
        <p:xfrm>
          <a:off x="765544" y="2059067"/>
          <a:ext cx="10505076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2538">
                  <a:extLst>
                    <a:ext uri="{9D8B030D-6E8A-4147-A177-3AD203B41FA5}">
                      <a16:colId xmlns:a16="http://schemas.microsoft.com/office/drawing/2014/main" val="2309401571"/>
                    </a:ext>
                  </a:extLst>
                </a:gridCol>
                <a:gridCol w="5252538">
                  <a:extLst>
                    <a:ext uri="{9D8B030D-6E8A-4147-A177-3AD203B41FA5}">
                      <a16:colId xmlns:a16="http://schemas.microsoft.com/office/drawing/2014/main" val="2317158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Steps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Command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7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/>
                        <a:t>Install Anaconda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pip install </a:t>
                      </a:r>
                      <a:r>
                        <a:rPr lang="en-US" altLang="zh-TW" sz="2400" dirty="0" err="1"/>
                        <a:t>pipenv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300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/>
                        <a:t>Create an environment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conda</a:t>
                      </a:r>
                      <a:r>
                        <a:rPr lang="en-US" altLang="zh-TW" sz="2400" dirty="0"/>
                        <a:t> create –n </a:t>
                      </a:r>
                      <a:r>
                        <a:rPr lang="en-US" altLang="zh-TW" sz="2400" dirty="0" err="1"/>
                        <a:t>testenv</a:t>
                      </a:r>
                      <a:r>
                        <a:rPr lang="en-US" altLang="zh-TW" sz="2400" dirty="0"/>
                        <a:t> </a:t>
                      </a:r>
                      <a:r>
                        <a:rPr lang="en-US" altLang="zh-TW" sz="2400" dirty="0" err="1"/>
                        <a:t>pytnon</a:t>
                      </a:r>
                      <a:r>
                        <a:rPr lang="en-US" altLang="zh-TW" sz="2400" dirty="0"/>
                        <a:t>=3.6 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621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Install package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conda</a:t>
                      </a:r>
                      <a:r>
                        <a:rPr lang="en-US" altLang="zh-TW" sz="2400" dirty="0"/>
                        <a:t> install –n </a:t>
                      </a:r>
                      <a:r>
                        <a:rPr lang="en-US" altLang="zh-TW" sz="2400" dirty="0" err="1"/>
                        <a:t>testenv</a:t>
                      </a:r>
                      <a:r>
                        <a:rPr lang="en-US" altLang="zh-TW" sz="2400" dirty="0"/>
                        <a:t> 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67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/>
                        <a:t>Activate environment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conda</a:t>
                      </a:r>
                      <a:r>
                        <a:rPr lang="en-US" altLang="zh-TW" sz="2400" dirty="0"/>
                        <a:t> activate </a:t>
                      </a:r>
                      <a:r>
                        <a:rPr lang="en-US" altLang="zh-TW" sz="2400" dirty="0" err="1"/>
                        <a:t>testenv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1066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Run your application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python xxxx.py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4416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Leave the environment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conda</a:t>
                      </a:r>
                      <a:r>
                        <a:rPr lang="en-US" altLang="zh-TW" sz="2400" dirty="0"/>
                        <a:t> deactivate 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47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Export package list</a:t>
                      </a:r>
                      <a:endParaRPr lang="zh-TW" alt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conda</a:t>
                      </a:r>
                      <a:r>
                        <a:rPr lang="en-US" altLang="zh-TW" sz="2400" dirty="0"/>
                        <a:t> list –e &gt; requirments.txt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64177126"/>
                  </a:ext>
                </a:extLst>
              </a:tr>
            </a:tbl>
          </a:graphicData>
        </a:graphic>
      </p:graphicFrame>
      <p:sp>
        <p:nvSpPr>
          <p:cNvPr id="11" name="標題 1">
            <a:extLst>
              <a:ext uri="{FF2B5EF4-FFF2-40B4-BE49-F238E27FC236}">
                <a16:creationId xmlns:a16="http://schemas.microsoft.com/office/drawing/2014/main" id="{B39F0DEA-F5B2-4365-BAB5-D586AF0B5EC8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套件管理</a:t>
            </a:r>
          </a:p>
        </p:txBody>
      </p:sp>
      <p:pic>
        <p:nvPicPr>
          <p:cNvPr id="1026" name="Picture 2" descr="Python :: Anaconda.org">
            <a:extLst>
              <a:ext uri="{FF2B5EF4-FFF2-40B4-BE49-F238E27FC236}">
                <a16:creationId xmlns:a16="http://schemas.microsoft.com/office/drawing/2014/main" id="{7C26AF66-9C97-4BD3-990F-DEB6502BD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692" y="5140404"/>
            <a:ext cx="1348448" cy="13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A5DB4C8-21B8-4DD3-B719-DD605188E270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補充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4321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228862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GPU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平行運算介紹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18614E0-4EE0-433C-BEB7-305FD130CA47}"/>
              </a:ext>
            </a:extLst>
          </p:cNvPr>
          <p:cNvSpPr txBox="1"/>
          <p:nvPr/>
        </p:nvSpPr>
        <p:spPr>
          <a:xfrm>
            <a:off x="584874" y="1864212"/>
            <a:ext cx="679412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/>
              <a:t>General Purpose Graphics Processing Units (GPGPU) 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dirty="0"/>
              <a:t>GPUs are originally designed for computer graphic applications 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dirty="0"/>
              <a:t>GPU is good at parallelizing "simple and repetitive" computations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>
                <a:solidFill>
                  <a:schemeClr val="accent1"/>
                </a:solidFill>
              </a:rPr>
              <a:t>• E.g., matrix multiplication 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dirty="0"/>
              <a:t>There are massive matrix multiplication computations in ML models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>
                <a:solidFill>
                  <a:schemeClr val="accent1"/>
                </a:solidFill>
              </a:rPr>
              <a:t>• We utilize GPUs to accelerate ML model training</a:t>
            </a:r>
            <a:endParaRPr lang="en-US" altLang="zh-TW" sz="1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7C4DE0-5A1A-451D-B2B5-DDEF20929E4B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33" name="標題 1">
            <a:extLst>
              <a:ext uri="{FF2B5EF4-FFF2-40B4-BE49-F238E27FC236}">
                <a16:creationId xmlns:a16="http://schemas.microsoft.com/office/drawing/2014/main" id="{8437F8E1-66A5-438F-BA21-E4D764140218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淺談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NVIDIA GPU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與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CUDA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技術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883591-DB0D-46D7-9AB6-9F13D0F48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749" y="3547644"/>
            <a:ext cx="6277851" cy="299126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F734FF5-AB3F-49AA-8B31-4575323B8537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補充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2978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228862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GPU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平行運算介紹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18614E0-4EE0-433C-BEB7-305FD130CA47}"/>
              </a:ext>
            </a:extLst>
          </p:cNvPr>
          <p:cNvSpPr txBox="1"/>
          <p:nvPr/>
        </p:nvSpPr>
        <p:spPr>
          <a:xfrm>
            <a:off x="568032" y="1769088"/>
            <a:ext cx="679412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/>
              <a:t>Compute Unified Device Architecture (CUDA)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dirty="0"/>
              <a:t>"A parallel computing platform and application programming interface that allows software to use NVIDIA GPUs" 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dirty="0"/>
              <a:t>The driver CUDA version must ≥ the runtime CUDA version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7C4DE0-5A1A-451D-B2B5-DDEF20929E4B}"/>
              </a:ext>
            </a:extLst>
          </p:cNvPr>
          <p:cNvSpPr/>
          <p:nvPr/>
        </p:nvSpPr>
        <p:spPr>
          <a:xfrm>
            <a:off x="584875" y="1455425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觀念</a:t>
            </a:r>
          </a:p>
        </p:txBody>
      </p:sp>
      <p:sp>
        <p:nvSpPr>
          <p:cNvPr id="33" name="標題 1">
            <a:extLst>
              <a:ext uri="{FF2B5EF4-FFF2-40B4-BE49-F238E27FC236}">
                <a16:creationId xmlns:a16="http://schemas.microsoft.com/office/drawing/2014/main" id="{8437F8E1-66A5-438F-BA21-E4D764140218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9134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Software stack 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FB16AD7-278F-4890-B891-C4E4AB351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51" y="2827653"/>
            <a:ext cx="5938555" cy="367820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C791B2F-464D-4BCB-B1E7-A82233855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033" y="5090066"/>
            <a:ext cx="913292" cy="6374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B23B7F6-9B12-468D-A1F9-A24877F65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325" y="3429000"/>
            <a:ext cx="4010585" cy="246731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6D50F806-147B-42F4-AC85-D591F67B2B5D}"/>
              </a:ext>
            </a:extLst>
          </p:cNvPr>
          <p:cNvSpPr/>
          <p:nvPr/>
        </p:nvSpPr>
        <p:spPr bwMode="gray">
          <a:xfrm>
            <a:off x="121401" y="6287443"/>
            <a:ext cx="999744" cy="382398"/>
          </a:xfrm>
          <a:prstGeom prst="rect">
            <a:avLst/>
          </a:prstGeom>
          <a:solidFill>
            <a:srgbClr val="C00000"/>
          </a:solidFill>
          <a:ln w="19050" algn="ctr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補充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3CF0B12-8E36-48F5-9EE9-B49C60CC1FAB}"/>
              </a:ext>
            </a:extLst>
          </p:cNvPr>
          <p:cNvSpPr/>
          <p:nvPr/>
        </p:nvSpPr>
        <p:spPr>
          <a:xfrm>
            <a:off x="8654902" y="4348717"/>
            <a:ext cx="2347860" cy="648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C50ABC2-2BC7-4390-A71E-A4444F3044AC}"/>
              </a:ext>
            </a:extLst>
          </p:cNvPr>
          <p:cNvSpPr txBox="1"/>
          <p:nvPr/>
        </p:nvSpPr>
        <p:spPr>
          <a:xfrm>
            <a:off x="7755483" y="3149602"/>
            <a:ext cx="414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TW" dirty="0"/>
              <a:t>CUDA Runtime API vs. CUDA Driver API</a:t>
            </a:r>
            <a:endParaRPr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4938815-800E-4EC0-85BB-961290418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455" y="1207636"/>
            <a:ext cx="4235334" cy="1607067"/>
          </a:xfrm>
          <a:prstGeom prst="rect">
            <a:avLst/>
          </a:prstGeom>
        </p:spPr>
      </p:pic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39CA0F2D-3FD0-4524-9226-0C0D28AE4792}"/>
              </a:ext>
            </a:extLst>
          </p:cNvPr>
          <p:cNvCxnSpPr>
            <a:cxnSpLocks/>
            <a:endCxn id="36" idx="3"/>
          </p:cNvCxnSpPr>
          <p:nvPr/>
        </p:nvCxnSpPr>
        <p:spPr>
          <a:xfrm rot="5400000">
            <a:off x="10384213" y="3433255"/>
            <a:ext cx="1858305" cy="621205"/>
          </a:xfrm>
          <a:prstGeom prst="bentConnector2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圖片 45">
            <a:extLst>
              <a:ext uri="{FF2B5EF4-FFF2-40B4-BE49-F238E27FC236}">
                <a16:creationId xmlns:a16="http://schemas.microsoft.com/office/drawing/2014/main" id="{7D2BFB58-9364-4C4A-8FE3-8078AF0AD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177" y="6118000"/>
            <a:ext cx="4010585" cy="721283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6C7C9997-8B17-4D39-8A2A-E71D41E262D0}"/>
              </a:ext>
            </a:extLst>
          </p:cNvPr>
          <p:cNvSpPr/>
          <p:nvPr/>
        </p:nvSpPr>
        <p:spPr>
          <a:xfrm>
            <a:off x="9673122" y="6286803"/>
            <a:ext cx="1108292" cy="33897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PyTorch Reviews 2023: Details, Pricing, &amp; Features | G2">
            <a:extLst>
              <a:ext uri="{FF2B5EF4-FFF2-40B4-BE49-F238E27FC236}">
                <a16:creationId xmlns:a16="http://schemas.microsoft.com/office/drawing/2014/main" id="{56B561A3-7D14-4AC5-BD23-67A80FF8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455" y="620713"/>
            <a:ext cx="1229642" cy="64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6D0B82A0-633E-4F0B-B331-F77A82335461}"/>
              </a:ext>
            </a:extLst>
          </p:cNvPr>
          <p:cNvCxnSpPr>
            <a:stCxn id="46" idx="0"/>
            <a:endCxn id="34" idx="2"/>
          </p:cNvCxnSpPr>
          <p:nvPr/>
        </p:nvCxnSpPr>
        <p:spPr>
          <a:xfrm rot="5400000" flipH="1" flipV="1">
            <a:off x="9365704" y="5528086"/>
            <a:ext cx="221681" cy="9581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0742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0" y="2848013"/>
            <a:ext cx="1219200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ChatGPT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AI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輔具應用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程式碼產出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除錯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743EF27-F7B4-48E8-8977-89CE7A81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pPr algn="ctr"/>
            <a:r>
              <a:rPr lang="en-US" altLang="zh-TW" sz="28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DAX</a:t>
            </a:r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 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D3F9FE-026F-41BB-9FAB-8291DD340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424" y="4373285"/>
            <a:ext cx="1142224" cy="114222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E3C580-D51B-4679-94A6-6EF5E5DEB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57" y="4022502"/>
            <a:ext cx="1843789" cy="1843789"/>
          </a:xfrm>
          <a:prstGeom prst="rect">
            <a:avLst/>
          </a:prstGeom>
        </p:spPr>
      </p:pic>
      <p:sp>
        <p:nvSpPr>
          <p:cNvPr id="6" name="乘號 5">
            <a:extLst>
              <a:ext uri="{FF2B5EF4-FFF2-40B4-BE49-F238E27FC236}">
                <a16:creationId xmlns:a16="http://schemas.microsoft.com/office/drawing/2014/main" id="{5E6BEEE2-3B4D-4227-876F-CBC07D670392}"/>
              </a:ext>
            </a:extLst>
          </p:cNvPr>
          <p:cNvSpPr/>
          <p:nvPr/>
        </p:nvSpPr>
        <p:spPr>
          <a:xfrm>
            <a:off x="6095999" y="4763911"/>
            <a:ext cx="395111" cy="428978"/>
          </a:xfrm>
          <a:prstGeom prst="mathMultiply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86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NLP 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工業級應用領域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NLP/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AD95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NLU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5E05A-C565-4ECA-A52B-AF5703A92FC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F43DBF-64E0-4728-B441-4994A6040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581"/>
          <a:stretch/>
        </p:blipFill>
        <p:spPr>
          <a:xfrm>
            <a:off x="450361" y="1345624"/>
            <a:ext cx="6145172" cy="519328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61B2940-456B-4D11-AFC1-FFA8DF067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154" y="1938867"/>
            <a:ext cx="5248703" cy="419946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D81BD0-E207-4B40-8D47-40795B7E34D8}"/>
              </a:ext>
            </a:extLst>
          </p:cNvPr>
          <p:cNvSpPr txBox="1"/>
          <p:nvPr/>
        </p:nvSpPr>
        <p:spPr>
          <a:xfrm>
            <a:off x="10995521" y="6079350"/>
            <a:ext cx="8059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圖片參考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0867E7-26ED-4C38-B122-4DB206324082}"/>
              </a:ext>
            </a:extLst>
          </p:cNvPr>
          <p:cNvSpPr/>
          <p:nvPr/>
        </p:nvSpPr>
        <p:spPr>
          <a:xfrm>
            <a:off x="6908800" y="2035880"/>
            <a:ext cx="1557867" cy="1257653"/>
          </a:xfrm>
          <a:prstGeom prst="rect">
            <a:avLst/>
          </a:prstGeom>
          <a:noFill/>
          <a:ln w="38100">
            <a:solidFill>
              <a:srgbClr val="AD9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48F018-E730-44A2-A3EB-6824AF3D2EA2}"/>
              </a:ext>
            </a:extLst>
          </p:cNvPr>
          <p:cNvSpPr/>
          <p:nvPr/>
        </p:nvSpPr>
        <p:spPr>
          <a:xfrm>
            <a:off x="8534571" y="3409773"/>
            <a:ext cx="1557867" cy="1257653"/>
          </a:xfrm>
          <a:prstGeom prst="rect">
            <a:avLst/>
          </a:prstGeom>
          <a:noFill/>
          <a:ln w="38100">
            <a:solidFill>
              <a:srgbClr val="AD9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B8E780-493E-4431-9DD8-0F700623E9E7}"/>
              </a:ext>
            </a:extLst>
          </p:cNvPr>
          <p:cNvSpPr/>
          <p:nvPr/>
        </p:nvSpPr>
        <p:spPr>
          <a:xfrm>
            <a:off x="8534570" y="2033586"/>
            <a:ext cx="1557867" cy="1257653"/>
          </a:xfrm>
          <a:prstGeom prst="rect">
            <a:avLst/>
          </a:prstGeom>
          <a:noFill/>
          <a:ln w="38100">
            <a:solidFill>
              <a:srgbClr val="AD9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C460A2B-4DC1-42E1-B6B6-D173A3455B78}"/>
              </a:ext>
            </a:extLst>
          </p:cNvPr>
          <p:cNvSpPr/>
          <p:nvPr/>
        </p:nvSpPr>
        <p:spPr>
          <a:xfrm>
            <a:off x="10149904" y="3405553"/>
            <a:ext cx="1557867" cy="1257653"/>
          </a:xfrm>
          <a:prstGeom prst="rect">
            <a:avLst/>
          </a:prstGeom>
          <a:noFill/>
          <a:ln w="38100">
            <a:solidFill>
              <a:srgbClr val="AD9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A2766D-6722-4702-B5F6-36BFA8DDD71A}"/>
              </a:ext>
            </a:extLst>
          </p:cNvPr>
          <p:cNvSpPr/>
          <p:nvPr/>
        </p:nvSpPr>
        <p:spPr>
          <a:xfrm>
            <a:off x="10151873" y="2025379"/>
            <a:ext cx="1557867" cy="1257653"/>
          </a:xfrm>
          <a:prstGeom prst="rect">
            <a:avLst/>
          </a:prstGeom>
          <a:noFill/>
          <a:ln w="38100">
            <a:solidFill>
              <a:srgbClr val="AD9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5D87CA-4585-476A-895D-5D7D469765F2}"/>
              </a:ext>
            </a:extLst>
          </p:cNvPr>
          <p:cNvSpPr/>
          <p:nvPr/>
        </p:nvSpPr>
        <p:spPr>
          <a:xfrm>
            <a:off x="8534570" y="4774053"/>
            <a:ext cx="1557867" cy="1257653"/>
          </a:xfrm>
          <a:prstGeom prst="rect">
            <a:avLst/>
          </a:prstGeom>
          <a:noFill/>
          <a:ln w="38100">
            <a:solidFill>
              <a:srgbClr val="AD9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1568285-DDBF-43D6-9E05-B6A4E80E8C32}"/>
              </a:ext>
            </a:extLst>
          </p:cNvPr>
          <p:cNvSpPr txBox="1"/>
          <p:nvPr/>
        </p:nvSpPr>
        <p:spPr>
          <a:xfrm>
            <a:off x="5532582" y="422445"/>
            <a:ext cx="630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r>
              <a:rPr lang="en-US" altLang="zh-TW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(NLP):</a:t>
            </a:r>
          </a:p>
          <a:p>
            <a:r>
              <a:rPr lang="zh-TW" altLang="en-US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透過程式語言設法讓機器理解並生成人類語言的過程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ED4EC4B-FBCC-4B10-A545-DF1E2116FF26}"/>
              </a:ext>
            </a:extLst>
          </p:cNvPr>
          <p:cNvCxnSpPr>
            <a:cxnSpLocks/>
          </p:cNvCxnSpPr>
          <p:nvPr/>
        </p:nvCxnSpPr>
        <p:spPr>
          <a:xfrm>
            <a:off x="4635795" y="5380074"/>
            <a:ext cx="520996" cy="861238"/>
          </a:xfrm>
          <a:prstGeom prst="line">
            <a:avLst/>
          </a:prstGeom>
          <a:ln w="28575"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流程圖: 結束點 8">
            <a:extLst>
              <a:ext uri="{FF2B5EF4-FFF2-40B4-BE49-F238E27FC236}">
                <a16:creationId xmlns:a16="http://schemas.microsoft.com/office/drawing/2014/main" id="{EFA11455-864E-4FE2-826B-BEFB61B3AA2E}"/>
              </a:ext>
            </a:extLst>
          </p:cNvPr>
          <p:cNvSpPr/>
          <p:nvPr/>
        </p:nvSpPr>
        <p:spPr>
          <a:xfrm>
            <a:off x="4986670" y="6163798"/>
            <a:ext cx="1371600" cy="452628"/>
          </a:xfrm>
          <a:prstGeom prst="flowChartTerminator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重理解</a:t>
            </a:r>
            <a:endParaRPr lang="en-US" altLang="zh-TW" sz="1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核心任務</a:t>
            </a:r>
          </a:p>
        </p:txBody>
      </p:sp>
    </p:spTree>
    <p:extLst>
      <p:ext uri="{BB962C8B-B14F-4D97-AF65-F5344CB8AC3E}">
        <p14:creationId xmlns:p14="http://schemas.microsoft.com/office/powerpoint/2010/main" val="2683819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9862F5D-A7F3-46E0-B5A2-98DDE93D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08240"/>
            <a:ext cx="11383964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5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ED346ED-387E-4916-89C5-943F2FE4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94" y="1"/>
            <a:ext cx="12303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9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6E18E-876C-4F42-B1D7-5FE2E5E6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E7C1CE-5B64-4D53-8A56-92316C426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EBB986-DA38-4F54-AC8E-9795DB6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92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A7212E-6E68-49D5-B83B-4B657039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22" y="0"/>
            <a:ext cx="1232224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142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34CD6A3-C28C-4436-9B3D-6826E37A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579"/>
            <a:ext cx="12188825" cy="553596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5D70F6C-F923-4936-9EB8-C2A258EA5AAC}"/>
              </a:ext>
            </a:extLst>
          </p:cNvPr>
          <p:cNvSpPr/>
          <p:nvPr/>
        </p:nvSpPr>
        <p:spPr>
          <a:xfrm>
            <a:off x="1588" y="-45277"/>
            <a:ext cx="12188825" cy="761601"/>
          </a:xfrm>
          <a:prstGeom prst="rect">
            <a:avLst/>
          </a:prstGeom>
          <a:solidFill>
            <a:srgbClr val="1DA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endParaRPr kumimoji="0" lang="zh-TW" altLang="en-US" sz="3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953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EE48F4D9-0BA6-4A1C-8006-022E15D1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03" y="1253067"/>
            <a:ext cx="2805626" cy="48372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ADE4A84-4F3A-498A-8F42-37A2B12F0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20" y="1253067"/>
            <a:ext cx="7011935" cy="4617426"/>
          </a:xfrm>
          <a:prstGeom prst="rect">
            <a:avLst/>
          </a:prstGeom>
          <a:ln w="38100" cap="sq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084E899-299C-478E-AFCA-8B6E6C83C4C2}"/>
              </a:ext>
            </a:extLst>
          </p:cNvPr>
          <p:cNvSpPr/>
          <p:nvPr/>
        </p:nvSpPr>
        <p:spPr>
          <a:xfrm>
            <a:off x="1588" y="-45277"/>
            <a:ext cx="12188825" cy="761601"/>
          </a:xfrm>
          <a:prstGeom prst="rect">
            <a:avLst/>
          </a:prstGeom>
          <a:solidFill>
            <a:srgbClr val="1DA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endParaRPr kumimoji="0" lang="zh-TW" altLang="en-US" sz="3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DECD076-A84B-42CE-8C46-F90B8F342D62}"/>
              </a:ext>
            </a:extLst>
          </p:cNvPr>
          <p:cNvCxnSpPr>
            <a:cxnSpLocks/>
          </p:cNvCxnSpPr>
          <p:nvPr/>
        </p:nvCxnSpPr>
        <p:spPr>
          <a:xfrm>
            <a:off x="4617156" y="3429000"/>
            <a:ext cx="23932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97D6DED-DA4F-47A3-A8AC-C4905297B0AF}"/>
              </a:ext>
            </a:extLst>
          </p:cNvPr>
          <p:cNvCxnSpPr>
            <a:cxnSpLocks/>
          </p:cNvCxnSpPr>
          <p:nvPr/>
        </p:nvCxnSpPr>
        <p:spPr>
          <a:xfrm>
            <a:off x="4605867" y="4953000"/>
            <a:ext cx="23932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525A41A-7A37-42FF-9D8B-173DDC17707E}"/>
              </a:ext>
            </a:extLst>
          </p:cNvPr>
          <p:cNvCxnSpPr>
            <a:cxnSpLocks/>
          </p:cNvCxnSpPr>
          <p:nvPr/>
        </p:nvCxnSpPr>
        <p:spPr>
          <a:xfrm>
            <a:off x="4605867" y="3654778"/>
            <a:ext cx="23932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FADA4F1D-CDE1-4CFE-B326-452D6CF5A644}"/>
              </a:ext>
            </a:extLst>
          </p:cNvPr>
          <p:cNvCxnSpPr>
            <a:cxnSpLocks/>
          </p:cNvCxnSpPr>
          <p:nvPr/>
        </p:nvCxnSpPr>
        <p:spPr>
          <a:xfrm>
            <a:off x="4617156" y="4524022"/>
            <a:ext cx="23932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77B82A-6B64-4345-BFDD-4132B106F736}"/>
              </a:ext>
            </a:extLst>
          </p:cNvPr>
          <p:cNvSpPr txBox="1"/>
          <p:nvPr/>
        </p:nvSpPr>
        <p:spPr>
          <a:xfrm>
            <a:off x="6999111" y="3785724"/>
            <a:ext cx="4006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作為搜尋引擎依然需要進一步的內容驗證，但對於開創性任務卻相當在行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93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CFF2339-9A96-4822-BEE8-E1D38E61450E}"/>
              </a:ext>
            </a:extLst>
          </p:cNvPr>
          <p:cNvSpPr/>
          <p:nvPr/>
        </p:nvSpPr>
        <p:spPr>
          <a:xfrm>
            <a:off x="1588" y="-45277"/>
            <a:ext cx="12188825" cy="761601"/>
          </a:xfrm>
          <a:prstGeom prst="rect">
            <a:avLst/>
          </a:prstGeom>
          <a:solidFill>
            <a:srgbClr val="1DA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Prompt Engineering </a:t>
            </a:r>
            <a:r>
              <a:rPr kumimoji="0" lang="zh-TW" alt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語句架構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FBEB9D8-B9AD-4990-BB4C-B60F9BDF7469}"/>
              </a:ext>
            </a:extLst>
          </p:cNvPr>
          <p:cNvGraphicFramePr>
            <a:graphicFrameLocks noGrp="1"/>
          </p:cNvGraphicFramePr>
          <p:nvPr/>
        </p:nvGraphicFramePr>
        <p:xfrm>
          <a:off x="498544" y="2801826"/>
          <a:ext cx="11509513" cy="36070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43404">
                  <a:extLst>
                    <a:ext uri="{9D8B030D-6E8A-4147-A177-3AD203B41FA5}">
                      <a16:colId xmlns:a16="http://schemas.microsoft.com/office/drawing/2014/main" val="1827103272"/>
                    </a:ext>
                  </a:extLst>
                </a:gridCol>
                <a:gridCol w="3993309">
                  <a:extLst>
                    <a:ext uri="{9D8B030D-6E8A-4147-A177-3AD203B41FA5}">
                      <a16:colId xmlns:a16="http://schemas.microsoft.com/office/drawing/2014/main" val="2788526529"/>
                    </a:ext>
                  </a:extLst>
                </a:gridCol>
                <a:gridCol w="4672800">
                  <a:extLst>
                    <a:ext uri="{9D8B030D-6E8A-4147-A177-3AD203B41FA5}">
                      <a16:colId xmlns:a16="http://schemas.microsoft.com/office/drawing/2014/main" val="2650167987"/>
                    </a:ext>
                  </a:extLst>
                </a:gridCol>
              </a:tblGrid>
              <a:tr h="5056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Component </a:t>
                      </a:r>
                      <a:endParaRPr lang="zh-TW" altLang="en-US" sz="24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Description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Example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64057"/>
                  </a:ext>
                </a:extLst>
              </a:tr>
              <a:tr h="64050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249DCE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249DCE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指令詞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249DCE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249DCE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249DCE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Instruction</a:t>
                      </a:r>
                      <a:endParaRPr lang="zh-TW" alt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highlight>
                          <a:srgbClr val="249DCE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引導模型理解所需任務或是問題的詞彙，幫助模型準確理解需求。</a:t>
                      </a: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請幫我 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簡述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解釋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翻譯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endParaRPr lang="en-US" altLang="zh-TW" sz="1600">
                        <a:solidFill>
                          <a:schemeClr val="accent6">
                            <a:lumMod val="1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總結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歸納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潤飾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以下文章。</a:t>
                      </a: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94093"/>
                  </a:ext>
                </a:extLst>
              </a:tr>
              <a:tr h="64050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9000FF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9000FF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9000FF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9000FF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9000FF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 Data</a:t>
                      </a:r>
                      <a:endParaRPr lang="zh-TW" alt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highlight>
                          <a:srgbClr val="9000FF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提供模型的問題或材料內容，具體、清晰，結構化。</a:t>
                      </a: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*當需要總結時，提供的文本如下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</a:p>
                    <a:p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*當需要編寫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SQL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時，提供的數據表和需求字段如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endParaRPr lang="zh-TW" alt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7022"/>
                  </a:ext>
                </a:extLst>
              </a:tr>
              <a:tr h="64050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FF00FF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FF00FF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背景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FF00FF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context – option</a:t>
                      </a:r>
                      <a:endParaRPr lang="zh-TW" alt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highlight>
                          <a:srgbClr val="FF00FF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與任務相關的補充訊息，幫助模型理解情境。</a:t>
                      </a: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你現在是一位半導體產業的企業內訓講師，你的授課學生為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20-30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歲的年輕人。</a:t>
                      </a: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636016"/>
                  </a:ext>
                </a:extLst>
              </a:tr>
              <a:tr h="1179907">
                <a:tc>
                  <a:txBody>
                    <a:bodyPr/>
                    <a:lstStyle/>
                    <a:p>
                      <a:pPr marL="0" marR="0" lvl="0" indent="0" algn="l" defTabSz="9141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0080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0080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輸出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highlight>
                            <a:srgbClr val="0080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Output indicator –option</a:t>
                      </a:r>
                      <a:endParaRPr lang="zh-TW" alt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highlight>
                          <a:srgbClr val="008000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endParaRPr lang="zh-TW" alt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模型生成答案的格式，長度，架構，等限制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給定框架，限縮範圍</a:t>
                      </a:r>
                      <a:r>
                        <a:rPr lang="en-US" altLang="zh-TW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，提高應答精確度。</a:t>
                      </a: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明確的交付格式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</a:p>
                    <a:p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請用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字總結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endParaRPr lang="en-US" altLang="zh-TW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請依照以下格式進行回答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endParaRPr lang="en-US" altLang="zh-TW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“1.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材料、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 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步驟一、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 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步驟三</a:t>
                      </a:r>
                      <a:r>
                        <a:rPr lang="en-US" altLang="zh-TW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1029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9E65049F-8DD1-446E-8600-198D7A39DE1F}"/>
              </a:ext>
            </a:extLst>
          </p:cNvPr>
          <p:cNvSpPr txBox="1"/>
          <p:nvPr/>
        </p:nvSpPr>
        <p:spPr>
          <a:xfrm>
            <a:off x="737084" y="1580322"/>
            <a:ext cx="1126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我正在為一群小學生做科幻雜誌撰寫，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請幫我發想一篇微型科幻小說，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BD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至少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BD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BD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個章節，總字數在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FBD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3000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FBD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字以內，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5FBD7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需要包含的關鍵字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神仙、老虎、狗、沙漠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B2ECA04-F6DB-42BD-ACE3-9895D66D9DDE}"/>
              </a:ext>
            </a:extLst>
          </p:cNvPr>
          <p:cNvCxnSpPr/>
          <p:nvPr/>
        </p:nvCxnSpPr>
        <p:spPr>
          <a:xfrm flipV="1">
            <a:off x="2645396" y="1212574"/>
            <a:ext cx="0" cy="298174"/>
          </a:xfrm>
          <a:prstGeom prst="line">
            <a:avLst/>
          </a:prstGeom>
          <a:ln w="38100">
            <a:solidFill>
              <a:srgbClr val="FF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19A7BC-DBF9-44DF-AED3-0F9F40BFA595}"/>
              </a:ext>
            </a:extLst>
          </p:cNvPr>
          <p:cNvSpPr txBox="1"/>
          <p:nvPr/>
        </p:nvSpPr>
        <p:spPr>
          <a:xfrm>
            <a:off x="1948683" y="854622"/>
            <a:ext cx="160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背景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(context)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F342864-BAF7-4BE3-AFFF-139FF0E2006A}"/>
              </a:ext>
            </a:extLst>
          </p:cNvPr>
          <p:cNvCxnSpPr/>
          <p:nvPr/>
        </p:nvCxnSpPr>
        <p:spPr>
          <a:xfrm flipV="1">
            <a:off x="6253301" y="1212574"/>
            <a:ext cx="0" cy="298174"/>
          </a:xfrm>
          <a:prstGeom prst="line">
            <a:avLst/>
          </a:prstGeom>
          <a:ln w="38100">
            <a:solidFill>
              <a:srgbClr val="249DC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F876A3-2E10-4723-ABB1-C4B4C7C37153}"/>
              </a:ext>
            </a:extLst>
          </p:cNvPr>
          <p:cNvSpPr txBox="1"/>
          <p:nvPr/>
        </p:nvSpPr>
        <p:spPr>
          <a:xfrm>
            <a:off x="5283099" y="864633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指令詞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(Instruction)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18523BF-4D23-46AD-A5B3-8510B9BA5615}"/>
              </a:ext>
            </a:extLst>
          </p:cNvPr>
          <p:cNvCxnSpPr/>
          <p:nvPr/>
        </p:nvCxnSpPr>
        <p:spPr>
          <a:xfrm flipV="1">
            <a:off x="9861205" y="1232345"/>
            <a:ext cx="0" cy="298174"/>
          </a:xfrm>
          <a:prstGeom prst="line">
            <a:avLst/>
          </a:prstGeom>
          <a:ln w="381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DD7804F-E0CB-4BC1-9641-F3CEC1C0A5E2}"/>
              </a:ext>
            </a:extLst>
          </p:cNvPr>
          <p:cNvSpPr txBox="1"/>
          <p:nvPr/>
        </p:nvSpPr>
        <p:spPr>
          <a:xfrm>
            <a:off x="8891004" y="884404"/>
            <a:ext cx="259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(Output indicator)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8119A0-BF56-4CC1-A138-FE60D3283500}"/>
              </a:ext>
            </a:extLst>
          </p:cNvPr>
          <p:cNvSpPr txBox="1"/>
          <p:nvPr/>
        </p:nvSpPr>
        <p:spPr>
          <a:xfrm>
            <a:off x="1906280" y="2478661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(Input Data)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9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6F36CAA-36A3-48CD-B333-9711CB92AD63}"/>
              </a:ext>
            </a:extLst>
          </p:cNvPr>
          <p:cNvCxnSpPr/>
          <p:nvPr/>
        </p:nvCxnSpPr>
        <p:spPr>
          <a:xfrm flipV="1">
            <a:off x="2876481" y="2180487"/>
            <a:ext cx="0" cy="298174"/>
          </a:xfrm>
          <a:prstGeom prst="line">
            <a:avLst/>
          </a:prstGeom>
          <a:ln w="38100">
            <a:solidFill>
              <a:srgbClr val="9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9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A3F346A-B9D8-4BB4-A283-9730473E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56" y="796037"/>
            <a:ext cx="5062507" cy="1350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F73571-3CFB-454F-BBD5-DF4A4E10F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56" y="2146039"/>
            <a:ext cx="5360612" cy="417009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FFB6D64-F413-45DF-9C27-7D5E58AB8307}"/>
              </a:ext>
            </a:extLst>
          </p:cNvPr>
          <p:cNvSpPr/>
          <p:nvPr/>
        </p:nvSpPr>
        <p:spPr>
          <a:xfrm>
            <a:off x="1588" y="-45277"/>
            <a:ext cx="12188825" cy="761601"/>
          </a:xfrm>
          <a:prstGeom prst="rect">
            <a:avLst/>
          </a:prstGeom>
          <a:solidFill>
            <a:srgbClr val="1DA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Prompt </a:t>
            </a:r>
            <a:r>
              <a:rPr kumimoji="0" lang="zh-TW" alt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案例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3EF54B0-ED11-4951-89C2-EB6A0DE617D1}"/>
              </a:ext>
            </a:extLst>
          </p:cNvPr>
          <p:cNvSpPr txBox="1"/>
          <p:nvPr/>
        </p:nvSpPr>
        <p:spPr>
          <a:xfrm>
            <a:off x="6953955" y="1218639"/>
            <a:ext cx="45042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背景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你現在是一位行銷企劃專家，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34354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指令詞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目前需要你協助發想活動文宣，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34354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9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內容關於公司的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Power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BI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推廣計畫，詳細內容涵蓋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DAX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語法教學，儀表板設計步驟包含內容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 UI/ UX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設計，還有問題解決框架，協助帶領同仁洞悉商業價值，推廣計畫屬於進階課程，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9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34354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BD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5FBD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BD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輸出字數限制約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5FBD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600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BD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個字</a:t>
            </a:r>
          </a:p>
        </p:txBody>
      </p:sp>
    </p:spTree>
    <p:extLst>
      <p:ext uri="{BB962C8B-B14F-4D97-AF65-F5344CB8AC3E}">
        <p14:creationId xmlns:p14="http://schemas.microsoft.com/office/powerpoint/2010/main" val="2027176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FFB6D64-F413-45DF-9C27-7D5E58AB8307}"/>
              </a:ext>
            </a:extLst>
          </p:cNvPr>
          <p:cNvSpPr/>
          <p:nvPr/>
        </p:nvSpPr>
        <p:spPr>
          <a:xfrm>
            <a:off x="1588" y="-45277"/>
            <a:ext cx="12188825" cy="761601"/>
          </a:xfrm>
          <a:prstGeom prst="rect">
            <a:avLst/>
          </a:prstGeom>
          <a:solidFill>
            <a:srgbClr val="1DA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Prompt </a:t>
            </a:r>
            <a:r>
              <a:rPr kumimoji="0" lang="zh-TW" alt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攻略總整理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4AD0962-F9A6-48E7-B2CA-9C221DB0C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33" y="1880259"/>
            <a:ext cx="7744423" cy="267131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C0C702A-8683-451C-9C41-6CD8D67140D6}"/>
              </a:ext>
            </a:extLst>
          </p:cNvPr>
          <p:cNvSpPr txBox="1"/>
          <p:nvPr/>
        </p:nvSpPr>
        <p:spPr>
          <a:xfrm>
            <a:off x="8161867" y="1551563"/>
            <a:ext cx="38046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將背景說明文字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(instruction)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放在提示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(prompt)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的最前面，使用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###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 “”“ 分隔背景說明文字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(instruction)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與本文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(context)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對於生成的內容，在提示中盡可能具體明確描述產出的文字長度、格式、風格等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提示中以明確的範例告知產出內容之格式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zero-shot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開始嘗試，進而以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few-shot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提升回覆品質，最後才思考使用微調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(fine-tune)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減少贅詞與不明確的描述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與其告訴模型說不該做什麼，不如直接說該做什麼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針對程式碼生成，使用正確的引導詞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(leading words)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，例如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Python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的提示要以 “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import”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起頭，生成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SQL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的提示可能以 “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SELECT”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起頭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A0D7654-CA8C-47D1-8D63-9514667413D0}"/>
              </a:ext>
            </a:extLst>
          </p:cNvPr>
          <p:cNvSpPr txBox="1"/>
          <p:nvPr/>
        </p:nvSpPr>
        <p:spPr>
          <a:xfrm>
            <a:off x="9572978" y="1089898"/>
            <a:ext cx="1196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小技巧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C9FDA67-EF10-4C7C-8EFB-E4E935DFBADE}"/>
              </a:ext>
            </a:extLst>
          </p:cNvPr>
          <p:cNvCxnSpPr>
            <a:cxnSpLocks/>
          </p:cNvCxnSpPr>
          <p:nvPr/>
        </p:nvCxnSpPr>
        <p:spPr>
          <a:xfrm>
            <a:off x="7969956" y="1728787"/>
            <a:ext cx="0" cy="3400425"/>
          </a:xfrm>
          <a:prstGeom prst="line">
            <a:avLst/>
          </a:prstGeom>
          <a:ln w="28575">
            <a:solidFill>
              <a:schemeClr val="bg2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4440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1050B8D-4C37-4623-B1F3-6DD47809DDA0}"/>
              </a:ext>
            </a:extLst>
          </p:cNvPr>
          <p:cNvSpPr/>
          <p:nvPr/>
        </p:nvSpPr>
        <p:spPr>
          <a:xfrm>
            <a:off x="1588" y="-45277"/>
            <a:ext cx="12188825" cy="761601"/>
          </a:xfrm>
          <a:prstGeom prst="rect">
            <a:avLst/>
          </a:prstGeom>
          <a:solidFill>
            <a:srgbClr val="1DA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60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3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x DAX</a:t>
            </a:r>
            <a:r>
              <a:rPr kumimoji="0" lang="zh-TW" alt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實戰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2DEF1B5-6076-41AE-A27D-0036EE3621E5}"/>
              </a:ext>
            </a:extLst>
          </p:cNvPr>
          <p:cNvSpPr/>
          <p:nvPr/>
        </p:nvSpPr>
        <p:spPr>
          <a:xfrm>
            <a:off x="778931" y="1368696"/>
            <a:ext cx="2466975" cy="761601"/>
          </a:xfrm>
          <a:prstGeom prst="roundRect">
            <a:avLst/>
          </a:prstGeom>
          <a:solidFill>
            <a:srgbClr val="1DA3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定義表格欄位，資料型態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(schema)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A69D0D9-8391-4BB3-ABFA-3A622669B8EC}"/>
              </a:ext>
            </a:extLst>
          </p:cNvPr>
          <p:cNvSpPr/>
          <p:nvPr/>
        </p:nvSpPr>
        <p:spPr>
          <a:xfrm>
            <a:off x="778931" y="4119688"/>
            <a:ext cx="2466975" cy="761601"/>
          </a:xfrm>
          <a:prstGeom prst="roundRect">
            <a:avLst/>
          </a:prstGeom>
          <a:solidFill>
            <a:srgbClr val="1DA3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定義需求，拆解步驟，規範輸出格式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E10B57A-0F18-43FB-BCAC-C2CB3980BD8D}"/>
              </a:ext>
            </a:extLst>
          </p:cNvPr>
          <p:cNvSpPr txBox="1"/>
          <p:nvPr/>
        </p:nvSpPr>
        <p:spPr>
          <a:xfrm>
            <a:off x="3547358" y="1368696"/>
            <a:ext cx="82156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%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請根據以下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PowerQuery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語言，轉換成對應的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schema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Table.PromoteHeaders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分店資料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_Sheet, [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PromoteAllScalars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=true])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Table.TransformColumnTypes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已將標頭升階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,{{"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分行編號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", Int64.Type}, {"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名稱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", type text}, {"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地址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", type text}})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CF0973E-98E5-4E22-B8E7-32BCB5026F9A}"/>
              </a:ext>
            </a:extLst>
          </p:cNvPr>
          <p:cNvSpPr txBox="1"/>
          <p:nvPr/>
        </p:nvSpPr>
        <p:spPr>
          <a:xfrm>
            <a:off x="5667023" y="886151"/>
            <a:ext cx="2466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指令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 prompt 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A769A3-6A65-4D57-BFDD-78D999F1FA4B}"/>
              </a:ext>
            </a:extLst>
          </p:cNvPr>
          <p:cNvSpPr txBox="1"/>
          <p:nvPr/>
        </p:nvSpPr>
        <p:spPr>
          <a:xfrm>
            <a:off x="3547358" y="3775394"/>
            <a:ext cx="83737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%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Power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BI DAX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語法計算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'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產品銷售金額的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YoY'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根據 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"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業務員姓名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"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和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"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產品名稱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%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先列出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Sudocode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再產出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DAX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% DAX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語法必須依照對應的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Schema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去生產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-----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%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語法輸出修正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tablename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-&gt; '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tablename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%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語法輸出修正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tablename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columnName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] -&gt; '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tablename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'[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columnName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]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ACCCBE9E-3132-4037-8C5A-82559109E3CF}"/>
              </a:ext>
            </a:extLst>
          </p:cNvPr>
          <p:cNvSpPr/>
          <p:nvPr/>
        </p:nvSpPr>
        <p:spPr>
          <a:xfrm>
            <a:off x="1704622" y="2434341"/>
            <a:ext cx="620889" cy="1433688"/>
          </a:xfrm>
          <a:prstGeom prst="downArrow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9454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78D8121-27B5-4835-8808-B1C3F17E6594}"/>
              </a:ext>
            </a:extLst>
          </p:cNvPr>
          <p:cNvSpPr/>
          <p:nvPr/>
        </p:nvSpPr>
        <p:spPr>
          <a:xfrm>
            <a:off x="2299" y="588"/>
            <a:ext cx="12187400" cy="815201"/>
          </a:xfrm>
          <a:prstGeom prst="rect">
            <a:avLst/>
          </a:prstGeom>
          <a:gradFill flip="none" rotWithShape="1">
            <a:gsLst>
              <a:gs pos="0">
                <a:srgbClr val="AD9551">
                  <a:shade val="30000"/>
                  <a:satMod val="115000"/>
                </a:srgbClr>
              </a:gs>
              <a:gs pos="50000">
                <a:srgbClr val="AD9551">
                  <a:shade val="67500"/>
                  <a:satMod val="115000"/>
                </a:srgbClr>
              </a:gs>
              <a:gs pos="100000">
                <a:srgbClr val="AD9551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GothicNeo" panose="020B0503020000020004" pitchFamily="34" charset="-127"/>
              </a:rPr>
              <a:t>初階資料科學家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GothicNeo" panose="020B0503020000020004" pitchFamily="34" charset="-127"/>
              </a:rPr>
              <a:t>必備技能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54427F-947D-498E-AB5F-DEBE215E9CB9}"/>
              </a:ext>
            </a:extLst>
          </p:cNvPr>
          <p:cNvSpPr txBox="1"/>
          <p:nvPr/>
        </p:nvSpPr>
        <p:spPr>
          <a:xfrm>
            <a:off x="851647" y="11107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總結</a:t>
            </a: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6ACDC3-4FDA-4B29-BE11-B245190245E6}"/>
              </a:ext>
            </a:extLst>
          </p:cNvPr>
          <p:cNvSpPr txBox="1"/>
          <p:nvPr/>
        </p:nvSpPr>
        <p:spPr>
          <a:xfrm>
            <a:off x="851647" y="1961614"/>
            <a:ext cx="94513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Docker 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開發 </a:t>
            </a: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測試 </a:t>
            </a: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產品上線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Git 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版控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SQL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建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Data Warehouse, </a:t>
            </a:r>
            <a:r>
              <a:rPr lang="zh-TW" altLang="en-US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ER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model)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Restful API 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模型部屬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Python EDA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pandas, seaborn)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OOP</a:t>
            </a:r>
            <a:r>
              <a:rPr lang="zh-TW" altLang="en-US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400" b="1" dirty="0" err="1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PowerBI</a:t>
            </a: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or Tableau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叢集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分布式運算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概念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PM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能力</a:t>
            </a:r>
            <a:r>
              <a:rPr lang="zh-TW" altLang="en-US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專案管理</a:t>
            </a: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說故事技巧</a:t>
            </a:r>
            <a:r>
              <a:rPr lang="en-US" altLang="zh-TW" sz="24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線性代數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機率統計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003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21161</TotalTime>
  <Words>10613</Words>
  <Application>Microsoft Office PowerPoint</Application>
  <PresentationFormat>寬螢幕</PresentationFormat>
  <Paragraphs>1688</Paragraphs>
  <Slides>100</Slides>
  <Notes>46</Notes>
  <HiddenSlides>1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100</vt:i4>
      </vt:variant>
    </vt:vector>
  </HeadingPairs>
  <TitlesOfParts>
    <vt:vector size="117" baseType="lpstr">
      <vt:lpstr>helvetica neue</vt:lpstr>
      <vt:lpstr>Hiragino Maru Gothic Pro</vt:lpstr>
      <vt:lpstr>Microsoft JhengHei UI</vt:lpstr>
      <vt:lpstr>Shaip Font</vt:lpstr>
      <vt:lpstr>Söhne</vt:lpstr>
      <vt:lpstr>var(--font-plus-jakarta-sans)</vt:lpstr>
      <vt:lpstr>微軟正黑體</vt:lpstr>
      <vt:lpstr>Arial</vt:lpstr>
      <vt:lpstr>Calibri</vt:lpstr>
      <vt:lpstr>Calibri Light</vt:lpstr>
      <vt:lpstr>Centaur</vt:lpstr>
      <vt:lpstr>Century Gothic</vt:lpstr>
      <vt:lpstr>Consolas</vt:lpstr>
      <vt:lpstr>Open Sans</vt:lpstr>
      <vt:lpstr>Wingdings</vt:lpstr>
      <vt:lpstr>Wingdings 2</vt:lpstr>
      <vt:lpstr>1_Office 佈景主題</vt:lpstr>
      <vt:lpstr>PowerPoint 簡報</vt:lpstr>
      <vt:lpstr>AI 人工智能發展史</vt:lpstr>
      <vt:lpstr>NLP 深入學習地圖 2019 </vt:lpstr>
      <vt:lpstr>NLP 速成學習地圖 2023</vt:lpstr>
      <vt:lpstr>NLP 演算法演進階段</vt:lpstr>
      <vt:lpstr>大師之路 有你有我</vt:lpstr>
      <vt:lpstr>課程概要</vt:lpstr>
      <vt:lpstr>實戰演練</vt:lpstr>
      <vt:lpstr>NLP 工業級應用領域</vt:lpstr>
      <vt:lpstr>詞性標註/句法分析</vt:lpstr>
      <vt:lpstr>命名實體識別</vt:lpstr>
      <vt:lpstr>分類任務</vt:lpstr>
      <vt:lpstr>歸納任務</vt:lpstr>
      <vt:lpstr>QA 任務</vt:lpstr>
      <vt:lpstr>大師之路 有你有我</vt:lpstr>
      <vt:lpstr>語言的組成</vt:lpstr>
      <vt:lpstr>文字預處理</vt:lpstr>
      <vt:lpstr>自然語言處理工具包</vt:lpstr>
      <vt:lpstr>詞向量轉換 &amp; 相似度</vt:lpstr>
      <vt:lpstr>詞頻統計</vt:lpstr>
      <vt:lpstr>詞向量轉換</vt:lpstr>
      <vt:lpstr>關鍵字提取</vt:lpstr>
      <vt:lpstr>文本分析</vt:lpstr>
      <vt:lpstr>詞嵌入概念</vt:lpstr>
      <vt:lpstr>Word2vec 理論架構</vt:lpstr>
      <vt:lpstr>Word2vec 訓練過程</vt:lpstr>
      <vt:lpstr>文本序列向量</vt:lpstr>
      <vt:lpstr>NLP 文本處理 pipeline</vt:lpstr>
      <vt:lpstr>PowerPoint 簡報</vt:lpstr>
      <vt:lpstr>大師之路 有你有我</vt:lpstr>
      <vt:lpstr>MLE vs MAP</vt:lpstr>
      <vt:lpstr>Naïve Bayes 理論架構 </vt:lpstr>
      <vt:lpstr>機率模型介紹</vt:lpstr>
      <vt:lpstr>N-gram 模型</vt:lpstr>
      <vt:lpstr>PowerPoint 簡報</vt:lpstr>
      <vt:lpstr>大師之路 有你有我</vt:lpstr>
      <vt:lpstr>Outline</vt:lpstr>
      <vt:lpstr>分類問題指標</vt:lpstr>
      <vt:lpstr>垃圾郵件偵測</vt:lpstr>
      <vt:lpstr>潛在語意索引</vt:lpstr>
      <vt:lpstr>主題模型</vt:lpstr>
      <vt:lpstr>PowerPoint 簡報</vt:lpstr>
      <vt:lpstr>大師之路 有你有我</vt:lpstr>
      <vt:lpstr>PowerPoint 簡報</vt:lpstr>
      <vt:lpstr>Outline </vt:lpstr>
      <vt:lpstr>NN 原理</vt:lpstr>
      <vt:lpstr>NN 原理</vt:lpstr>
      <vt:lpstr>NN 回歸 vs 分類差異</vt:lpstr>
      <vt:lpstr>循環神經網路</vt:lpstr>
      <vt:lpstr>循環神經網路</vt:lpstr>
      <vt:lpstr>循環神經網路比較</vt:lpstr>
      <vt:lpstr>Seq 2 Seq</vt:lpstr>
      <vt:lpstr>Seq 2 Seq</vt:lpstr>
      <vt:lpstr>Seq 2 Seq</vt:lpstr>
      <vt:lpstr>Seq 2 Seq pipeline  </vt:lpstr>
      <vt:lpstr>PowerPoint 簡報</vt:lpstr>
      <vt:lpstr>實戰演練</vt:lpstr>
      <vt:lpstr>大師之路 有你有我</vt:lpstr>
      <vt:lpstr>PowerPoint 簡報</vt:lpstr>
      <vt:lpstr>語言模型 (LM)</vt:lpstr>
      <vt:lpstr>預訓練語言模型</vt:lpstr>
      <vt:lpstr>預訓練語言模型</vt:lpstr>
      <vt:lpstr>Transformer 模型框架</vt:lpstr>
      <vt:lpstr>Transformer</vt:lpstr>
      <vt:lpstr>Transformer</vt:lpstr>
      <vt:lpstr>Transformer</vt:lpstr>
      <vt:lpstr>Transformer</vt:lpstr>
      <vt:lpstr>Transformer</vt:lpstr>
      <vt:lpstr>Batch norm vs Layer norm</vt:lpstr>
      <vt:lpstr>Transformer</vt:lpstr>
      <vt:lpstr>ELMo/ BERT/ GPT</vt:lpstr>
      <vt:lpstr>Transformer 變形</vt:lpstr>
      <vt:lpstr>ELMo/ BERT/ GPT</vt:lpstr>
      <vt:lpstr>Transformer 族譜</vt:lpstr>
      <vt:lpstr>LLM 發展史</vt:lpstr>
      <vt:lpstr>PowerPoint 簡報</vt:lpstr>
      <vt:lpstr>實戰演練</vt:lpstr>
      <vt:lpstr>PowerPoint 簡報</vt:lpstr>
      <vt:lpstr>大師之路 有你有我</vt:lpstr>
      <vt:lpstr>HuggingFace 使用教學</vt:lpstr>
      <vt:lpstr>PowerPoint 簡報</vt:lpstr>
      <vt:lpstr>HF - Transformers</vt:lpstr>
      <vt:lpstr>補充教材</vt:lpstr>
      <vt:lpstr>深度學習環境搭建</vt:lpstr>
      <vt:lpstr>pipenv </vt:lpstr>
      <vt:lpstr>anaconda</vt:lpstr>
      <vt:lpstr>GPU 平行運算介紹</vt:lpstr>
      <vt:lpstr>GPU 平行運算介紹</vt:lpstr>
      <vt:lpstr>DAX 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翁維陽 Sunny Weng</dc:creator>
  <cp:lastModifiedBy>翁維陽 Sunny Weng</cp:lastModifiedBy>
  <cp:revision>326</cp:revision>
  <dcterms:created xsi:type="dcterms:W3CDTF">2023-09-26T03:17:42Z</dcterms:created>
  <dcterms:modified xsi:type="dcterms:W3CDTF">2023-10-23T05:47:38Z</dcterms:modified>
</cp:coreProperties>
</file>